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82" d="100"/>
          <a:sy n="82" d="100"/>
        </p:scale>
        <p:origin x="-2264" y="-1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75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4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71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152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74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16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24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856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923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53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524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61FB5-B113-F34A-B444-D54ED88AD8F5}" type="datetimeFigureOut">
              <a:rPr lang="en-US" smtClean="0"/>
              <a:t>14/10/2015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1A3EF-4E97-3C45-BEBC-863B2728B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134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Relationship Id="rId3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Relationship Id="rId3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28600" y="-2413000"/>
            <a:ext cx="9588500" cy="12319000"/>
            <a:chOff x="-228600" y="-2413000"/>
            <a:chExt cx="9588500" cy="12319000"/>
          </a:xfrm>
        </p:grpSpPr>
        <p:sp>
          <p:nvSpPr>
            <p:cNvPr id="73" name="Rectangle 72"/>
            <p:cNvSpPr/>
            <p:nvPr/>
          </p:nvSpPr>
          <p:spPr>
            <a:xfrm>
              <a:off x="-228600" y="-2413000"/>
              <a:ext cx="9588500" cy="12319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0" y="596900"/>
              <a:ext cx="9143999" cy="9017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" y="596900"/>
              <a:ext cx="2713568" cy="901700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-4" y="154514"/>
              <a:ext cx="9144004" cy="444500"/>
              <a:chOff x="-4" y="573614"/>
              <a:chExt cx="9144004" cy="4445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-4" y="573614"/>
                <a:ext cx="9144004" cy="4445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39520" y="627618"/>
                <a:ext cx="97975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WORKFLOW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3475566" y="627618"/>
                <a:ext cx="113993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INSTRUCTIONS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778266" y="627618"/>
                <a:ext cx="1684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NOTES/OBSERVATIONS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8059145" y="627618"/>
                <a:ext cx="91909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solidFill>
                      <a:schemeClr val="bg1"/>
                    </a:solidFill>
                  </a:rPr>
                  <a:t>TIME/DATE </a:t>
                </a:r>
                <a:endParaRPr lang="en-US" sz="12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0" name="Rectangle 39"/>
            <p:cNvSpPr/>
            <p:nvPr/>
          </p:nvSpPr>
          <p:spPr>
            <a:xfrm>
              <a:off x="2713567" y="617580"/>
              <a:ext cx="2800116" cy="84022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900" dirty="0" smtClean="0"/>
                <a:t>☐ ≥ 50 </a:t>
              </a:r>
              <a:r>
                <a:rPr lang="en-US" sz="900" dirty="0" err="1" smtClean="0"/>
                <a:t>ng</a:t>
              </a:r>
              <a:r>
                <a:rPr lang="en-US" sz="900" dirty="0" smtClean="0"/>
                <a:t>/</a:t>
              </a:r>
              <a:r>
                <a:rPr lang="en-US" sz="900" dirty="0" err="1" smtClean="0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total RNA per sample</a:t>
              </a:r>
            </a:p>
            <a:p>
              <a:r>
                <a:rPr lang="en-US" sz="900" dirty="0" smtClean="0"/>
                <a:t>or </a:t>
              </a:r>
            </a:p>
            <a:p>
              <a:r>
                <a:rPr lang="en-US" sz="900" dirty="0"/>
                <a:t>☐ ≥ </a:t>
              </a:r>
              <a:r>
                <a:rPr lang="en-US" sz="900" dirty="0" smtClean="0"/>
                <a:t>500 </a:t>
              </a:r>
              <a:r>
                <a:rPr lang="en-US" sz="900" dirty="0" err="1" smtClean="0"/>
                <a:t>ng</a:t>
              </a:r>
              <a:r>
                <a:rPr lang="en-US" sz="900" dirty="0" smtClean="0"/>
                <a:t>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total RNA per sample, if performing the Terminator treatment</a:t>
              </a:r>
              <a:endParaRPr lang="en-US" sz="900" dirty="0"/>
            </a:p>
            <a:p>
              <a:endParaRPr lang="en-US" sz="900" dirty="0"/>
            </a:p>
            <a:p>
              <a:r>
                <a:rPr lang="en-US" sz="900" dirty="0" smtClean="0"/>
                <a:t>(optional step) Add per sample:</a:t>
              </a:r>
            </a:p>
            <a:p>
              <a:r>
                <a:rPr lang="en-US" sz="900" dirty="0" smtClean="0"/>
                <a:t>☐ 1.3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First-Strand Buffer (5x) </a:t>
              </a:r>
            </a:p>
            <a:p>
              <a:r>
                <a:rPr lang="en-US" sz="900" dirty="0" smtClean="0"/>
                <a:t>☐ 0.2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Water</a:t>
              </a:r>
            </a:p>
            <a:p>
              <a:r>
                <a:rPr lang="en-US" sz="900" dirty="0" smtClean="0"/>
                <a:t>☐ 0.5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Terminator </a:t>
              </a:r>
              <a:r>
                <a:rPr lang="en-US" sz="900" dirty="0" err="1" smtClean="0"/>
                <a:t>Exonuclease</a:t>
              </a:r>
              <a:r>
                <a:rPr lang="en-US" sz="900" dirty="0" smtClean="0"/>
                <a:t> (1 U/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)</a:t>
              </a:r>
            </a:p>
            <a:p>
              <a:r>
                <a:rPr lang="en-US" sz="900" dirty="0" smtClean="0"/>
                <a:t>Mix by pipetting + spin down</a:t>
              </a:r>
            </a:p>
            <a:p>
              <a:r>
                <a:rPr lang="en-US" sz="900" dirty="0" smtClean="0"/>
                <a:t>Incubate at 30°C for 1 h</a:t>
              </a:r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/>
                <a:t>F</a:t>
              </a:r>
              <a:r>
                <a:rPr lang="en-US" sz="900" dirty="0" smtClean="0"/>
                <a:t>or each total RNA sample, add:</a:t>
              </a:r>
            </a:p>
            <a:p>
              <a:r>
                <a:rPr lang="en-US" sz="900" dirty="0" smtClean="0"/>
                <a:t>☐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a primers premix stock solution</a:t>
              </a:r>
            </a:p>
            <a:p>
              <a:r>
                <a:rPr lang="en-US" sz="900" dirty="0" smtClean="0"/>
                <a:t>☐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total RNA</a:t>
              </a:r>
            </a:p>
            <a:p>
              <a:r>
                <a:rPr lang="en-US" sz="900" dirty="0" smtClean="0"/>
                <a:t>Mix by pipetting 10 times carefully + spin down</a:t>
              </a:r>
            </a:p>
            <a:p>
              <a:r>
                <a:rPr lang="en-US" sz="900" dirty="0" smtClean="0"/>
                <a:t>Incubate at 65°C for 10 min </a:t>
              </a:r>
            </a:p>
            <a:p>
              <a:r>
                <a:rPr lang="en-US" sz="900" dirty="0" smtClean="0"/>
                <a:t>Transfer on ice for at least 2 min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Add per sample:</a:t>
              </a:r>
            </a:p>
            <a:p>
              <a:r>
                <a:rPr lang="en-US" sz="900" dirty="0" smtClean="0"/>
                <a:t>☐ 2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First-Strand Buffer (5x) </a:t>
              </a:r>
            </a:p>
            <a:p>
              <a:r>
                <a:rPr lang="en-US" sz="900" dirty="0" smtClean="0"/>
                <a:t>☐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DTT (0.1 M)</a:t>
              </a:r>
            </a:p>
            <a:p>
              <a:r>
                <a:rPr lang="en-US" sz="900" dirty="0" smtClean="0"/>
                <a:t>☐ 2.5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dNTPs</a:t>
              </a:r>
              <a:r>
                <a:rPr lang="en-US" sz="900" dirty="0" smtClean="0"/>
                <a:t> (2.5 </a:t>
              </a:r>
              <a:r>
                <a:rPr lang="en-US" sz="900" dirty="0" err="1" smtClean="0"/>
                <a:t>mM</a:t>
              </a:r>
              <a:r>
                <a:rPr lang="en-US" sz="900" dirty="0" smtClean="0"/>
                <a:t>)</a:t>
              </a:r>
            </a:p>
            <a:p>
              <a:r>
                <a:rPr lang="en-US" sz="900" dirty="0" smtClean="0"/>
                <a:t>☐ 1.5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Betaine</a:t>
              </a:r>
              <a:r>
                <a:rPr lang="en-US" sz="900" dirty="0" smtClean="0"/>
                <a:t> (5 M)</a:t>
              </a:r>
            </a:p>
            <a:p>
              <a:r>
                <a:rPr lang="en-US" sz="900" dirty="0" smtClean="0"/>
                <a:t>☐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(200 U/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)</a:t>
              </a:r>
            </a:p>
            <a:p>
              <a:r>
                <a:rPr lang="en-US" sz="900" dirty="0" smtClean="0"/>
                <a:t>Incubate at 22°C for 10 min,  50°C for 30 min, 75°C for 15 min, and hold at 4°C 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☐ Add</a:t>
              </a:r>
              <a:r>
                <a:rPr lang="en-US" sz="900" dirty="0"/>
                <a:t> 1</a:t>
              </a:r>
              <a:r>
                <a:rPr lang="en-US" sz="900" dirty="0" smtClean="0"/>
                <a:t>8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AMPure</a:t>
              </a:r>
              <a:r>
                <a:rPr lang="en-US" sz="900" dirty="0" smtClean="0"/>
                <a:t> XP beads at RT</a:t>
              </a:r>
            </a:p>
            <a:p>
              <a:r>
                <a:rPr lang="en-US" sz="900" dirty="0" smtClean="0"/>
                <a:t>☐ Mix by pipetting 10x slowly and incubate for 5 min </a:t>
              </a:r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P</a:t>
              </a:r>
              <a:r>
                <a:rPr lang="en-US" sz="900" dirty="0" smtClean="0"/>
                <a:t>ellet on magnet and pipette off the supernatant</a:t>
              </a:r>
            </a:p>
            <a:p>
              <a:endParaRPr lang="en-US" sz="900" dirty="0" smtClean="0"/>
            </a:p>
            <a:p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 smtClean="0"/>
                <a:t>☐ Keep on magnet, wash 3x with 200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fresh 70% </a:t>
              </a:r>
              <a:r>
                <a:rPr lang="en-US" sz="900" dirty="0" err="1" smtClean="0"/>
                <a:t>EtOH</a:t>
              </a:r>
              <a:r>
                <a:rPr lang="en-US" sz="900" dirty="0" smtClean="0"/>
                <a:t>, do not disturb the pellet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Resuspend</a:t>
              </a:r>
              <a:r>
                <a:rPr lang="en-US" sz="900" dirty="0" smtClean="0"/>
                <a:t> pellet in 30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water, incubate at RT for 5 min</a:t>
              </a:r>
            </a:p>
            <a:p>
              <a:r>
                <a:rPr lang="en-US" sz="900" dirty="0" smtClean="0"/>
                <a:t>☐ Pellet beads on magnet, elute purified first-strand </a:t>
              </a:r>
              <a:r>
                <a:rPr lang="en-US" sz="900" dirty="0" err="1" smtClean="0"/>
                <a:t>cDNAs</a:t>
              </a:r>
              <a:r>
                <a:rPr lang="en-US" sz="900" dirty="0" smtClean="0"/>
                <a:t> and transfer to new PCR tubes low-bind </a:t>
              </a:r>
            </a:p>
            <a:p>
              <a:endParaRPr lang="en-US" sz="900" dirty="0" smtClean="0"/>
            </a:p>
            <a:p>
              <a:r>
                <a:rPr lang="en-US" sz="900" dirty="0" smtClean="0"/>
                <a:t>Mix per </a:t>
              </a:r>
              <a:r>
                <a:rPr lang="en-US" sz="900" dirty="0" err="1"/>
                <a:t>qPCR</a:t>
              </a:r>
              <a:r>
                <a:rPr lang="en-US" sz="900" dirty="0"/>
                <a:t> </a:t>
              </a:r>
              <a:r>
                <a:rPr lang="en-US" sz="900" dirty="0" smtClean="0"/>
                <a:t>replicate:</a:t>
              </a:r>
              <a:endParaRPr lang="en-US" sz="900" dirty="0"/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5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Takara </a:t>
              </a:r>
              <a:r>
                <a:rPr lang="en-US" sz="900" dirty="0"/>
                <a:t>SYBR Premix Ex </a:t>
              </a:r>
              <a:r>
                <a:rPr lang="en-US" sz="900" dirty="0" err="1"/>
                <a:t>Taq</a:t>
              </a:r>
              <a:r>
                <a:rPr lang="en-US" sz="900" dirty="0"/>
                <a:t> (2x</a:t>
              </a:r>
              <a:r>
                <a:rPr lang="en-US" sz="900" dirty="0" smtClean="0"/>
                <a:t>)</a:t>
              </a:r>
              <a:endParaRPr lang="en-US" sz="900" dirty="0"/>
            </a:p>
            <a:p>
              <a:r>
                <a:rPr lang="en-US" sz="900" dirty="0" smtClean="0"/>
                <a:t>☐ 0.1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</a:t>
              </a:r>
              <a:r>
                <a:rPr lang="en-US" sz="900" dirty="0"/>
                <a:t>PCR primer, Forward (10 </a:t>
              </a:r>
              <a:r>
                <a:rPr lang="en-US" sz="900" dirty="0" err="1"/>
                <a:t>μM</a:t>
              </a:r>
              <a:r>
                <a:rPr lang="en-US" sz="900" dirty="0"/>
                <a:t>)</a:t>
              </a:r>
              <a:r>
                <a:rPr lang="fr-FR" sz="900" dirty="0"/>
                <a:t> </a:t>
              </a:r>
              <a:endParaRPr lang="en-US" sz="900" dirty="0" smtClean="0"/>
            </a:p>
            <a:p>
              <a:r>
                <a:rPr lang="en-US" sz="900" dirty="0"/>
                <a:t>☐ 0.1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err="1"/>
                <a:t>cDNA</a:t>
              </a:r>
              <a:r>
                <a:rPr lang="en-US" sz="900" dirty="0"/>
                <a:t> PCR primer, </a:t>
              </a:r>
              <a:r>
                <a:rPr lang="en-US" sz="900" dirty="0" smtClean="0"/>
                <a:t>Reverse </a:t>
              </a:r>
              <a:r>
                <a:rPr lang="en-US" sz="900" dirty="0"/>
                <a:t>(10 </a:t>
              </a:r>
              <a:r>
                <a:rPr lang="en-US" sz="900" dirty="0" err="1"/>
                <a:t>μM</a:t>
              </a:r>
              <a:r>
                <a:rPr lang="en-US" sz="900" dirty="0"/>
                <a:t>)</a:t>
              </a:r>
              <a:r>
                <a:rPr lang="fr-FR" sz="900" dirty="0"/>
                <a:t> </a:t>
              </a:r>
              <a:endParaRPr lang="fr-FR" sz="900" dirty="0" smtClean="0"/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0.2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err="1" smtClean="0"/>
                <a:t>Rox</a:t>
              </a:r>
              <a:r>
                <a:rPr lang="en-US" sz="900" dirty="0" smtClean="0"/>
                <a:t> </a:t>
              </a:r>
              <a:r>
                <a:rPr lang="en-US" sz="900" dirty="0"/>
                <a:t>Reference Dye II (50x)</a:t>
              </a:r>
              <a:r>
                <a:rPr lang="fr-FR" sz="900" dirty="0"/>
                <a:t> </a:t>
              </a:r>
              <a:endParaRPr lang="fr-FR" sz="900" dirty="0" smtClean="0"/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3.1 </a:t>
              </a:r>
              <a:r>
                <a:rPr lang="en-US" sz="900" dirty="0" err="1"/>
                <a:t>μL</a:t>
              </a:r>
              <a:r>
                <a:rPr lang="en-US" sz="900" dirty="0"/>
                <a:t> of </a:t>
              </a:r>
              <a:r>
                <a:rPr lang="en-US" sz="900" dirty="0" smtClean="0"/>
                <a:t>Water</a:t>
              </a:r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1.5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purified first-strand </a:t>
              </a:r>
              <a:r>
                <a:rPr lang="en-US" sz="900" dirty="0" err="1" smtClean="0"/>
                <a:t>cDNA</a:t>
              </a:r>
              <a:endParaRPr lang="en-US" sz="900" dirty="0" smtClean="0"/>
            </a:p>
            <a:p>
              <a:endParaRPr lang="en-US" sz="900" dirty="0"/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Analyze </a:t>
              </a:r>
              <a:r>
                <a:rPr lang="en-US" sz="900" dirty="0" err="1" smtClean="0"/>
                <a:t>qPCR</a:t>
              </a:r>
              <a:r>
                <a:rPr lang="en-US" sz="900" dirty="0" smtClean="0"/>
                <a:t> results</a:t>
              </a:r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Calculate the average Ct value for each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sample</a:t>
              </a:r>
            </a:p>
            <a:p>
              <a:r>
                <a:rPr lang="en-US" sz="900" dirty="0"/>
                <a:t>☐ </a:t>
              </a:r>
              <a:r>
                <a:rPr lang="en-US" sz="900" dirty="0" smtClean="0"/>
                <a:t>Determine the optimum number (N) of </a:t>
              </a:r>
            </a:p>
            <a:p>
              <a:r>
                <a:rPr lang="en-US" sz="900" dirty="0" err="1" smtClean="0"/>
                <a:t>cDNA</a:t>
              </a:r>
              <a:r>
                <a:rPr lang="en-US" sz="900" dirty="0" smtClean="0"/>
                <a:t> PCR cycles to be performed for each sample</a:t>
              </a:r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  <a:p>
              <a:endParaRPr lang="en-US" sz="900" dirty="0"/>
            </a:p>
          </p:txBody>
        </p:sp>
        <p:cxnSp>
          <p:nvCxnSpPr>
            <p:cNvPr id="25" name="Straight Connector 24"/>
            <p:cNvCxnSpPr/>
            <p:nvPr/>
          </p:nvCxnSpPr>
          <p:spPr>
            <a:xfrm>
              <a:off x="2713569" y="154514"/>
              <a:ext cx="2" cy="945938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500983" y="389464"/>
              <a:ext cx="0" cy="922443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977483" y="541864"/>
              <a:ext cx="0" cy="907203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2713570" y="1308100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H="1">
              <a:off x="2713567" y="2222500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H="1">
              <a:off x="2713567" y="4610100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2713571" y="6940550"/>
              <a:ext cx="6430429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>
              <a:off x="0" y="9620250"/>
              <a:ext cx="9143997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/>
            <p:cNvSpPr/>
            <p:nvPr/>
          </p:nvSpPr>
          <p:spPr>
            <a:xfrm>
              <a:off x="0" y="-1508844"/>
              <a:ext cx="9144000" cy="166759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2">
                  <a:lumMod val="20000"/>
                  <a:lumOff val="8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" y="-1286940"/>
              <a:ext cx="3090387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900" dirty="0"/>
                <a:t>☐ Pipettes 1000 </a:t>
              </a:r>
              <a:r>
                <a:rPr lang="en-US" sz="900" dirty="0" err="1"/>
                <a:t>μL</a:t>
              </a:r>
              <a:r>
                <a:rPr lang="en-US" sz="900" dirty="0"/>
                <a:t>, 200 </a:t>
              </a:r>
              <a:r>
                <a:rPr lang="en-US" sz="900" dirty="0" err="1"/>
                <a:t>μL</a:t>
              </a:r>
              <a:r>
                <a:rPr lang="en-US" sz="900" dirty="0"/>
                <a:t>, 10 </a:t>
              </a:r>
              <a:r>
                <a:rPr lang="en-US" sz="900" dirty="0" err="1"/>
                <a:t>μL</a:t>
              </a:r>
              <a:r>
                <a:rPr lang="en-US" sz="900" dirty="0"/>
                <a:t>, 2 </a:t>
              </a:r>
              <a:r>
                <a:rPr lang="en-US" sz="900" dirty="0" err="1"/>
                <a:t>μL</a:t>
              </a:r>
              <a:endParaRPr lang="fr-FR" sz="900" dirty="0"/>
            </a:p>
            <a:p>
              <a:r>
                <a:rPr lang="en-US" sz="900" dirty="0"/>
                <a:t>☐ Filtered Tips Low-bind</a:t>
              </a:r>
              <a:endParaRPr lang="fr-FR" sz="900" dirty="0"/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0.2 mL PCR tubes low-bind + caps</a:t>
              </a:r>
              <a:endParaRPr lang="fr-FR" sz="900" dirty="0"/>
            </a:p>
            <a:p>
              <a:r>
                <a:rPr lang="en-US" sz="900" dirty="0"/>
                <a:t>☐ 1.5 mL </a:t>
              </a:r>
              <a:r>
                <a:rPr lang="en-US" sz="900" dirty="0" err="1"/>
                <a:t>microcentrifuge</a:t>
              </a:r>
              <a:r>
                <a:rPr lang="en-US" sz="900" dirty="0"/>
                <a:t> tubes low-bind</a:t>
              </a:r>
              <a:endParaRPr lang="fr-FR" sz="900" dirty="0"/>
            </a:p>
            <a:p>
              <a:r>
                <a:rPr lang="en-US" sz="900" dirty="0"/>
                <a:t>☐ 96-</a:t>
              </a:r>
              <a:r>
                <a:rPr lang="en-US" sz="900" dirty="0" smtClean="0"/>
                <a:t>well </a:t>
              </a:r>
              <a:r>
                <a:rPr lang="en-US" sz="900" dirty="0"/>
                <a:t>PCR plate low-bind</a:t>
              </a:r>
              <a:endParaRPr lang="fr-FR" sz="900" dirty="0"/>
            </a:p>
            <a:p>
              <a:r>
                <a:rPr lang="en-US" sz="900" dirty="0"/>
                <a:t>☐ 96-</a:t>
              </a:r>
              <a:r>
                <a:rPr lang="en-US" sz="900" dirty="0" smtClean="0"/>
                <a:t>well </a:t>
              </a:r>
              <a:r>
                <a:rPr lang="en-US" sz="900" dirty="0"/>
                <a:t>Real-Time PCR </a:t>
              </a:r>
              <a:r>
                <a:rPr lang="en-US" sz="900" dirty="0" smtClean="0"/>
                <a:t>plate</a:t>
              </a:r>
            </a:p>
            <a:p>
              <a:r>
                <a:rPr lang="en-US" sz="900" dirty="0"/>
                <a:t>☐ Ultra-Pure </a:t>
              </a:r>
              <a:r>
                <a:rPr lang="en-US" sz="900" dirty="0" smtClean="0"/>
                <a:t>Water </a:t>
              </a:r>
            </a:p>
            <a:p>
              <a:r>
                <a:rPr lang="en-US" sz="900" dirty="0" smtClean="0"/>
                <a:t>☐ </a:t>
              </a:r>
              <a:r>
                <a:rPr lang="en-US" sz="900" dirty="0"/>
                <a:t>Magnet for beads </a:t>
              </a:r>
              <a:r>
                <a:rPr lang="en-US" sz="900" dirty="0" smtClean="0"/>
                <a:t>separation</a:t>
              </a:r>
            </a:p>
            <a:p>
              <a:r>
                <a:rPr lang="en-US" sz="900" dirty="0"/>
                <a:t>☐ </a:t>
              </a:r>
              <a:r>
                <a:rPr lang="en-US" sz="900" dirty="0" err="1"/>
                <a:t>AMPure</a:t>
              </a:r>
              <a:r>
                <a:rPr lang="en-US" sz="900" dirty="0"/>
                <a:t> XP beads, </a:t>
              </a:r>
              <a:r>
                <a:rPr lang="en-US" sz="900" dirty="0" err="1"/>
                <a:t>resuspended</a:t>
              </a:r>
              <a:r>
                <a:rPr lang="en-US" sz="900" dirty="0"/>
                <a:t> and at room temperature</a:t>
              </a:r>
            </a:p>
            <a:p>
              <a:endParaRPr lang="fr-FR" sz="900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268189" y="-1291180"/>
              <a:ext cx="559641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900" dirty="0" smtClean="0"/>
                <a:t>☐ </a:t>
              </a:r>
              <a:r>
                <a:rPr lang="en-US" sz="900" dirty="0"/>
                <a:t>Freshly prepared 70% </a:t>
              </a:r>
              <a:r>
                <a:rPr lang="en-US" sz="900" dirty="0" err="1" smtClean="0"/>
                <a:t>EtOH</a:t>
              </a:r>
              <a:r>
                <a:rPr lang="en-US" sz="900" dirty="0"/>
                <a:t>, at room temperature</a:t>
              </a:r>
              <a:endParaRPr lang="en-US" sz="900" dirty="0" smtClean="0"/>
            </a:p>
            <a:p>
              <a:r>
                <a:rPr lang="en-US" sz="900" dirty="0" smtClean="0"/>
                <a:t>☐ Terminator </a:t>
              </a:r>
              <a:r>
                <a:rPr lang="en-US" sz="900" dirty="0" err="1" smtClean="0"/>
                <a:t>Exonuclease</a:t>
              </a:r>
              <a:r>
                <a:rPr lang="en-US" sz="900" dirty="0" smtClean="0"/>
                <a:t> (1 U/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) /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Reverse Transcriptase (200 U/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) / </a:t>
              </a:r>
            </a:p>
            <a:p>
              <a:r>
                <a:rPr lang="en-US" sz="900" dirty="0" smtClean="0"/>
                <a:t>Takara SYBR Premix Ex </a:t>
              </a:r>
              <a:r>
                <a:rPr lang="en-US" sz="900" dirty="0" err="1" smtClean="0"/>
                <a:t>Taq</a:t>
              </a:r>
              <a:r>
                <a:rPr lang="en-US" sz="900" dirty="0" smtClean="0"/>
                <a:t> (2x), in freezer until needed</a:t>
              </a:r>
              <a:endParaRPr lang="fr-FR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SuperScript</a:t>
              </a:r>
              <a:r>
                <a:rPr lang="en-US" sz="900" dirty="0" smtClean="0"/>
                <a:t> III First-Strand Buffer (5x) / DTT (0.1 M) / </a:t>
              </a:r>
              <a:r>
                <a:rPr lang="en-US" sz="900" dirty="0" err="1" smtClean="0"/>
                <a:t>dNTPs</a:t>
              </a:r>
              <a:r>
                <a:rPr lang="en-US" sz="900" dirty="0" smtClean="0"/>
                <a:t> (2.5 </a:t>
              </a:r>
              <a:r>
                <a:rPr lang="en-US" sz="900" dirty="0" err="1" smtClean="0"/>
                <a:t>mM</a:t>
              </a:r>
              <a:r>
                <a:rPr lang="en-US" sz="900" dirty="0" smtClean="0"/>
                <a:t>) / </a:t>
              </a:r>
              <a:r>
                <a:rPr lang="en-US" sz="900" dirty="0" err="1" smtClean="0"/>
                <a:t>Betaine</a:t>
              </a:r>
              <a:r>
                <a:rPr lang="en-US" sz="900" dirty="0" smtClean="0"/>
                <a:t> (5 M), on ice </a:t>
              </a:r>
              <a:endParaRPr lang="fr-FR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Trehalose</a:t>
              </a:r>
              <a:r>
                <a:rPr lang="en-US" sz="900" dirty="0" smtClean="0"/>
                <a:t>/Sorbitol stock solution (3.3 M/0.66 M) / Reverse Transcription Random primers (100 </a:t>
              </a:r>
              <a:r>
                <a:rPr lang="en-US" sz="900" dirty="0" err="1" smtClean="0"/>
                <a:t>μM</a:t>
              </a:r>
              <a:r>
                <a:rPr lang="en-US" sz="900" dirty="0" smtClean="0"/>
                <a:t>) / </a:t>
              </a:r>
            </a:p>
            <a:p>
              <a:r>
                <a:rPr lang="en-US" sz="900" dirty="0" smtClean="0"/>
                <a:t>Template Switching Oligonucleotides (1 </a:t>
              </a:r>
              <a:r>
                <a:rPr lang="en-US" sz="900" dirty="0" err="1" smtClean="0"/>
                <a:t>mM</a:t>
              </a:r>
              <a:r>
                <a:rPr lang="en-US" sz="900" dirty="0" smtClean="0"/>
                <a:t>), on ice</a:t>
              </a:r>
              <a:endParaRPr lang="fr-FR" sz="900" dirty="0" smtClean="0"/>
            </a:p>
            <a:p>
              <a:r>
                <a:rPr lang="en-US" sz="900" dirty="0" smtClean="0"/>
                <a:t>☐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primers Forward and Reverse (10 </a:t>
              </a:r>
              <a:r>
                <a:rPr lang="en-US" sz="900" dirty="0" err="1" smtClean="0"/>
                <a:t>μM</a:t>
              </a:r>
              <a:r>
                <a:rPr lang="en-US" sz="900" dirty="0" smtClean="0"/>
                <a:t>) / </a:t>
              </a:r>
              <a:r>
                <a:rPr lang="en-US" sz="900" dirty="0" err="1" smtClean="0"/>
                <a:t>Rox</a:t>
              </a:r>
              <a:r>
                <a:rPr lang="en-US" sz="900" dirty="0" smtClean="0"/>
                <a:t> Reference Dye II (50x), on ice</a:t>
              </a:r>
              <a:endParaRPr lang="fr-FR" sz="900" dirty="0" smtClean="0"/>
            </a:p>
            <a:p>
              <a:r>
                <a:rPr lang="en-US" sz="900" dirty="0" smtClean="0"/>
                <a:t>☐ RNA samples, in freezer until needed</a:t>
              </a:r>
              <a:endParaRPr lang="fr-FR" sz="9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116" y="-1494030"/>
              <a:ext cx="13439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Before start checklist:</a:t>
              </a:r>
              <a:endParaRPr lang="en-US" sz="10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-127000" y="-2282175"/>
              <a:ext cx="9385300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n</a:t>
              </a:r>
              <a:r>
                <a:rPr lang="en-US" dirty="0" err="1" smtClean="0"/>
                <a:t>anoCAGE</a:t>
              </a:r>
              <a:r>
                <a:rPr lang="en-US" dirty="0" smtClean="0"/>
                <a:t> – DAY 1</a:t>
              </a:r>
            </a:p>
            <a:p>
              <a:endParaRPr lang="en-US" sz="600" dirty="0"/>
            </a:p>
            <a:p>
              <a:r>
                <a:rPr lang="en-US" sz="1200" dirty="0" smtClean="0"/>
                <a:t>RNA samples: </a:t>
              </a:r>
            </a:p>
          </p:txBody>
        </p:sp>
        <p:cxnSp>
          <p:nvCxnSpPr>
            <p:cNvPr id="67" name="Straight Connector 66"/>
            <p:cNvCxnSpPr/>
            <p:nvPr/>
          </p:nvCxnSpPr>
          <p:spPr>
            <a:xfrm flipH="1">
              <a:off x="9131296" y="154514"/>
              <a:ext cx="12704" cy="946361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>
              <a:off x="12696" y="154514"/>
              <a:ext cx="4" cy="946573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2116" y="9613900"/>
              <a:ext cx="9129181" cy="0"/>
            </a:xfrm>
            <a:prstGeom prst="line">
              <a:avLst/>
            </a:prstGeom>
            <a:ln w="12700" cmpd="sng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ectangle 86"/>
            <p:cNvSpPr/>
            <p:nvPr/>
          </p:nvSpPr>
          <p:spPr>
            <a:xfrm>
              <a:off x="1797050" y="3782480"/>
              <a:ext cx="88899" cy="16827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/>
            <p:cNvSpPr/>
            <p:nvPr/>
          </p:nvSpPr>
          <p:spPr>
            <a:xfrm>
              <a:off x="1733550" y="4157134"/>
              <a:ext cx="67733" cy="10583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746249" y="5291664"/>
              <a:ext cx="67733" cy="10583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792696" y="7162797"/>
              <a:ext cx="67733" cy="10583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368430" y="9385797"/>
              <a:ext cx="67733" cy="10583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450183" y="2184400"/>
              <a:ext cx="2601618" cy="2446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- Use a different barcode (primers premix solution) for each RNA sample and for each sample </a:t>
              </a:r>
              <a:r>
                <a:rPr lang="en-US" sz="900" dirty="0" smtClean="0"/>
                <a:t>replicate</a:t>
              </a:r>
            </a:p>
            <a:p>
              <a:r>
                <a:rPr lang="en-US" sz="900" dirty="0" smtClean="0"/>
                <a:t>- Prepare the primers premix solutions in advance by mixing 1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a Template </a:t>
              </a:r>
              <a:r>
                <a:rPr lang="en-US" sz="900" dirty="0"/>
                <a:t>Switching </a:t>
              </a:r>
              <a:r>
                <a:rPr lang="en-US" sz="900" dirty="0" smtClean="0"/>
                <a:t>Oligonucleotide </a:t>
              </a:r>
              <a:r>
                <a:rPr lang="en-US" sz="900" dirty="0"/>
                <a:t>(1 </a:t>
              </a:r>
              <a:r>
                <a:rPr lang="en-US" sz="900" dirty="0" err="1"/>
                <a:t>mM</a:t>
              </a:r>
              <a:r>
                <a:rPr lang="en-US" sz="900" dirty="0" smtClean="0"/>
                <a:t>)</a:t>
              </a:r>
              <a:r>
                <a:rPr lang="en-US" sz="900" dirty="0"/>
                <a:t> </a:t>
              </a:r>
              <a:r>
                <a:rPr lang="en-US" sz="900" dirty="0" smtClean="0"/>
                <a:t>+ 1 </a:t>
              </a:r>
              <a:r>
                <a:rPr lang="en-US" sz="900" dirty="0" err="1" smtClean="0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of Reverse </a:t>
              </a:r>
              <a:r>
                <a:rPr lang="en-US" sz="900" dirty="0"/>
                <a:t>Transcription Random primers (100 </a:t>
              </a:r>
              <a:r>
                <a:rPr lang="en-US" sz="900" dirty="0" err="1"/>
                <a:t>μM</a:t>
              </a:r>
              <a:r>
                <a:rPr lang="en-US" sz="900" dirty="0"/>
                <a:t>) </a:t>
              </a:r>
              <a:r>
                <a:rPr lang="en-US" sz="900" dirty="0" smtClean="0"/>
                <a:t>+ 8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</a:t>
              </a:r>
              <a:r>
                <a:rPr lang="en-US" sz="900" dirty="0" err="1" smtClean="0"/>
                <a:t>Trehalose</a:t>
              </a:r>
              <a:r>
                <a:rPr lang="en-US" sz="900" dirty="0"/>
                <a:t>/Sorbitol stock solution (3.3 M/0.66 M</a:t>
              </a:r>
              <a:r>
                <a:rPr lang="en-US" sz="900" dirty="0" smtClean="0"/>
                <a:t>) – [store at -20</a:t>
              </a:r>
              <a:r>
                <a:rPr lang="en-US" sz="900" dirty="0"/>
                <a:t>°</a:t>
              </a:r>
              <a:r>
                <a:rPr lang="en-US" sz="900" dirty="0" smtClean="0"/>
                <a:t>C]</a:t>
              </a:r>
            </a:p>
            <a:p>
              <a:pPr lvl="0"/>
              <a:r>
                <a:rPr lang="en-US" sz="900" dirty="0" smtClean="0"/>
                <a:t>- </a:t>
              </a:r>
              <a:r>
                <a:rPr lang="en-US" sz="900" dirty="0" err="1" smtClean="0"/>
                <a:t>Trehalose</a:t>
              </a:r>
              <a:r>
                <a:rPr lang="en-US" sz="900" dirty="0"/>
                <a:t>/Sorbitol solutions are viscous; mix very carefully by pipetting up and down slowly for at least 10 </a:t>
              </a:r>
              <a:r>
                <a:rPr lang="en-US" sz="900" dirty="0" smtClean="0"/>
                <a:t>times</a:t>
              </a:r>
            </a:p>
            <a:p>
              <a:pPr lvl="0"/>
              <a:r>
                <a:rPr lang="en-US" sz="900" dirty="0" smtClean="0"/>
                <a:t>- Prepare a master mix for the RT reaction</a:t>
              </a:r>
            </a:p>
            <a:p>
              <a:r>
                <a:rPr lang="en-US" sz="900" dirty="0" smtClean="0"/>
                <a:t>- Prepare a positive control of the RT reaction by using 1 </a:t>
              </a:r>
              <a:r>
                <a:rPr lang="en-US" sz="900" dirty="0" err="1"/>
                <a:t>μL</a:t>
              </a:r>
              <a:r>
                <a:rPr lang="en-US" sz="900" dirty="0"/>
                <a:t> </a:t>
              </a:r>
              <a:r>
                <a:rPr lang="en-US" sz="900" dirty="0" smtClean="0"/>
                <a:t> of a control RNA sample </a:t>
              </a:r>
            </a:p>
            <a:p>
              <a:r>
                <a:rPr lang="en-US" sz="900" dirty="0" smtClean="0"/>
                <a:t>- Prepare a negative control of the RT reaction by using </a:t>
              </a:r>
              <a:r>
                <a:rPr lang="en-US" sz="900" dirty="0"/>
                <a:t>1 </a:t>
              </a:r>
              <a:r>
                <a:rPr lang="en-US" sz="900" dirty="0" err="1"/>
                <a:t>μL</a:t>
              </a:r>
              <a:r>
                <a:rPr lang="en-US" sz="900" dirty="0"/>
                <a:t>  of </a:t>
              </a:r>
              <a:r>
                <a:rPr lang="en-US" sz="900" dirty="0" smtClean="0"/>
                <a:t>water</a:t>
              </a:r>
            </a:p>
            <a:p>
              <a:endParaRPr lang="en-US" sz="900" dirty="0" smtClean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450184" y="617580"/>
              <a:ext cx="260161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- </a:t>
              </a:r>
              <a:r>
                <a:rPr lang="en-US" sz="900" dirty="0" smtClean="0"/>
                <a:t>Use in preference high quality total RNA to optimize </a:t>
              </a:r>
              <a:r>
                <a:rPr lang="en-US" sz="900" dirty="0" err="1" smtClean="0"/>
                <a:t>nanoCAGE</a:t>
              </a:r>
              <a:r>
                <a:rPr lang="en-US" sz="900" dirty="0" smtClean="0"/>
                <a:t> library preparation for best sequencing results 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457527" y="5240656"/>
              <a:ext cx="2481856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n-US" sz="900" dirty="0" smtClean="0"/>
                <a:t>- Aspirate supernatant carefully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In </a:t>
              </a:r>
              <a:r>
                <a:rPr lang="en-US" sz="900" dirty="0"/>
                <a:t>order to avoid losing the sample, be sure not to aspirate beads in the pipette tip together with the </a:t>
              </a:r>
              <a:r>
                <a:rPr lang="en-US" sz="900" dirty="0" smtClean="0"/>
                <a:t>solution</a:t>
              </a:r>
              <a:endParaRPr lang="fr-FR" sz="900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6200" y="-2349500"/>
              <a:ext cx="2705096" cy="802834"/>
            </a:xfrm>
            <a:prstGeom prst="rect">
              <a:avLst/>
            </a:prstGeom>
          </p:spPr>
        </p:pic>
        <p:sp>
          <p:nvSpPr>
            <p:cNvPr id="48" name="Rectangle 47"/>
            <p:cNvSpPr/>
            <p:nvPr/>
          </p:nvSpPr>
          <p:spPr>
            <a:xfrm>
              <a:off x="5446093" y="7069456"/>
              <a:ext cx="2481856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Analyze each first-strand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and control samples in triplicates 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Prepare a master mix for the </a:t>
              </a:r>
              <a:r>
                <a:rPr lang="en-US" sz="900" dirty="0"/>
                <a:t>real-time </a:t>
              </a:r>
              <a:r>
                <a:rPr lang="en-US" sz="900" dirty="0" smtClean="0"/>
                <a:t> </a:t>
              </a:r>
              <a:r>
                <a:rPr lang="en-US" sz="900" dirty="0" err="1" smtClean="0"/>
                <a:t>qPCR</a:t>
              </a:r>
              <a:r>
                <a:rPr lang="en-US" sz="900" dirty="0" smtClean="0"/>
                <a:t> reaction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Prepare a negative control of the real-time </a:t>
              </a:r>
              <a:r>
                <a:rPr lang="en-US" sz="900" dirty="0" err="1" smtClean="0"/>
                <a:t>qPCR</a:t>
              </a:r>
              <a:r>
                <a:rPr lang="en-US" sz="900" dirty="0" smtClean="0"/>
                <a:t> reaction by adding </a:t>
              </a:r>
              <a:r>
                <a:rPr lang="en-US" sz="900" dirty="0"/>
                <a:t>1.5 </a:t>
              </a:r>
              <a:r>
                <a:rPr lang="en-US" sz="900" dirty="0" err="1" smtClean="0"/>
                <a:t>μL</a:t>
              </a:r>
              <a:r>
                <a:rPr lang="en-US" sz="900" dirty="0" smtClean="0"/>
                <a:t> of water</a:t>
              </a:r>
            </a:p>
            <a:p>
              <a:pPr lvl="0"/>
              <a:r>
                <a:rPr lang="en-US" sz="900" dirty="0" smtClean="0"/>
                <a:t> </a:t>
              </a:r>
              <a:endParaRPr lang="fr-FR" sz="900" dirty="0"/>
            </a:p>
          </p:txBody>
        </p:sp>
        <p:pic>
          <p:nvPicPr>
            <p:cNvPr id="16" name="Picture 15" descr="day1-all.2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661"/>
            <a:stretch/>
          </p:blipFill>
          <p:spPr>
            <a:xfrm>
              <a:off x="120650" y="774700"/>
              <a:ext cx="2592917" cy="8611097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1720850" y="4038600"/>
              <a:ext cx="63500" cy="1502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1727200" y="5230280"/>
              <a:ext cx="63500" cy="1502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1777999" y="7068605"/>
              <a:ext cx="63500" cy="1502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372663" y="9235513"/>
              <a:ext cx="63500" cy="1502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34892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-228600" y="-3860800"/>
            <a:ext cx="9588500" cy="12725400"/>
            <a:chOff x="-228600" y="-3860800"/>
            <a:chExt cx="9588500" cy="12725400"/>
          </a:xfrm>
        </p:grpSpPr>
        <p:grpSp>
          <p:nvGrpSpPr>
            <p:cNvPr id="22" name="Group 21"/>
            <p:cNvGrpSpPr/>
            <p:nvPr/>
          </p:nvGrpSpPr>
          <p:grpSpPr>
            <a:xfrm>
              <a:off x="-228600" y="-3860800"/>
              <a:ext cx="9588500" cy="12725400"/>
              <a:chOff x="-228600" y="-3873500"/>
              <a:chExt cx="9588500" cy="12725400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-228600" y="-3873500"/>
                <a:ext cx="9588500" cy="127254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1" y="-696386"/>
                <a:ext cx="2713568" cy="9254069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2662767" y="-696386"/>
                <a:ext cx="2800116" cy="867929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900" dirty="0" smtClean="0"/>
                  <a:t>☐ Purified first-strand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samples prepared on Day 1</a:t>
                </a:r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r>
                  <a:rPr lang="en-US" sz="900" dirty="0" smtClean="0"/>
                  <a:t>Add for each sample:</a:t>
                </a:r>
                <a:endParaRPr lang="en-US" sz="900" dirty="0"/>
              </a:p>
              <a:p>
                <a:r>
                  <a:rPr lang="en-US" sz="900" dirty="0"/>
                  <a:t>☐</a:t>
                </a:r>
                <a:r>
                  <a:rPr lang="en-US" sz="900" dirty="0" smtClean="0"/>
                  <a:t> 25 </a:t>
                </a:r>
                <a:r>
                  <a:rPr lang="en-US" sz="900" dirty="0" err="1" smtClean="0"/>
                  <a:t>μL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of </a:t>
                </a:r>
                <a:r>
                  <a:rPr lang="en-US" sz="900" dirty="0" err="1" smtClean="0"/>
                  <a:t>Kapa</a:t>
                </a:r>
                <a:r>
                  <a:rPr lang="en-US" sz="900" dirty="0" smtClean="0"/>
                  <a:t> </a:t>
                </a:r>
                <a:r>
                  <a:rPr lang="en-US" sz="900" dirty="0" err="1"/>
                  <a:t>HiFi</a:t>
                </a:r>
                <a:r>
                  <a:rPr lang="en-US" sz="900" dirty="0"/>
                  <a:t> </a:t>
                </a:r>
                <a:r>
                  <a:rPr lang="en-US" sz="900" dirty="0" err="1"/>
                  <a:t>HotStart</a:t>
                </a:r>
                <a:r>
                  <a:rPr lang="en-US" sz="900" dirty="0"/>
                  <a:t> Ready Mix (2x)</a:t>
                </a:r>
                <a:r>
                  <a:rPr lang="fr-FR" sz="900" dirty="0"/>
                  <a:t> </a:t>
                </a:r>
                <a:endParaRPr lang="fr-FR" sz="900" dirty="0" smtClean="0"/>
              </a:p>
              <a:p>
                <a:r>
                  <a:rPr lang="en-US" sz="900" dirty="0"/>
                  <a:t>☐</a:t>
                </a:r>
                <a:r>
                  <a:rPr lang="en-US" sz="900" dirty="0" smtClean="0"/>
                  <a:t> 0.5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</a:t>
                </a:r>
                <a:r>
                  <a:rPr lang="en-US" sz="900" dirty="0"/>
                  <a:t>PCR primer, Forward (10 </a:t>
                </a:r>
                <a:r>
                  <a:rPr lang="en-US" sz="900" dirty="0" err="1"/>
                  <a:t>μM</a:t>
                </a:r>
                <a:r>
                  <a:rPr lang="en-US" sz="900" dirty="0"/>
                  <a:t>)</a:t>
                </a:r>
                <a:r>
                  <a:rPr lang="fr-FR" sz="900" dirty="0"/>
                  <a:t> </a:t>
                </a:r>
                <a:endParaRPr lang="en-US" sz="900" dirty="0" smtClean="0"/>
              </a:p>
              <a:p>
                <a:r>
                  <a:rPr lang="en-US" sz="900" dirty="0"/>
                  <a:t>☐</a:t>
                </a:r>
                <a:r>
                  <a:rPr lang="en-US" sz="900" dirty="0" smtClean="0"/>
                  <a:t> 0.5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of </a:t>
                </a:r>
                <a:r>
                  <a:rPr lang="en-US" sz="900" dirty="0" err="1"/>
                  <a:t>cDNA</a:t>
                </a:r>
                <a:r>
                  <a:rPr lang="en-US" sz="900" dirty="0"/>
                  <a:t> PCR primer, </a:t>
                </a:r>
                <a:r>
                  <a:rPr lang="en-US" sz="900" dirty="0" smtClean="0"/>
                  <a:t>Reverse </a:t>
                </a:r>
                <a:r>
                  <a:rPr lang="en-US" sz="900" dirty="0"/>
                  <a:t>(10 </a:t>
                </a:r>
                <a:r>
                  <a:rPr lang="en-US" sz="900" dirty="0" err="1"/>
                  <a:t>μM</a:t>
                </a:r>
                <a:r>
                  <a:rPr lang="en-US" sz="900" dirty="0"/>
                  <a:t>)</a:t>
                </a:r>
                <a:r>
                  <a:rPr lang="fr-FR" sz="900" dirty="0"/>
                  <a:t> </a:t>
                </a:r>
                <a:endParaRPr lang="fr-FR" sz="900" dirty="0" smtClean="0"/>
              </a:p>
              <a:p>
                <a:r>
                  <a:rPr lang="en-US" sz="900" dirty="0"/>
                  <a:t>☐</a:t>
                </a:r>
                <a:r>
                  <a:rPr lang="en-US" sz="900" dirty="0" smtClean="0"/>
                  <a:t> 4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Water</a:t>
                </a:r>
              </a:p>
              <a:p>
                <a:r>
                  <a:rPr lang="en-US" sz="900" dirty="0"/>
                  <a:t>☐</a:t>
                </a:r>
                <a:r>
                  <a:rPr lang="en-US" sz="900" dirty="0" smtClean="0"/>
                  <a:t> 20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first-strand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sample</a:t>
                </a:r>
              </a:p>
              <a:p>
                <a:r>
                  <a:rPr lang="en-US" sz="900" dirty="0" smtClean="0"/>
                  <a:t>Mix by </a:t>
                </a:r>
                <a:r>
                  <a:rPr lang="en-US" sz="900" dirty="0" err="1" smtClean="0"/>
                  <a:t>vortexing</a:t>
                </a:r>
                <a:r>
                  <a:rPr lang="en-US" sz="900" dirty="0" smtClean="0"/>
                  <a:t> + spin down</a:t>
                </a:r>
                <a:endParaRPr lang="en-US" sz="900" dirty="0"/>
              </a:p>
              <a:p>
                <a:r>
                  <a:rPr lang="en-US" sz="900" dirty="0" smtClean="0"/>
                  <a:t>Incubate at 95°C for 3 min, then perform [N] PCR cycles of </a:t>
                </a:r>
                <a:r>
                  <a:rPr lang="en-US" sz="900" dirty="0"/>
                  <a:t>98°C </a:t>
                </a:r>
                <a:r>
                  <a:rPr lang="en-US" sz="900" dirty="0" smtClean="0"/>
                  <a:t>for 15 s, 65°</a:t>
                </a:r>
                <a:r>
                  <a:rPr lang="en-US" sz="900" dirty="0"/>
                  <a:t>C for </a:t>
                </a:r>
                <a:r>
                  <a:rPr lang="en-US" sz="900" dirty="0" smtClean="0"/>
                  <a:t>10 s, 72°</a:t>
                </a:r>
                <a:r>
                  <a:rPr lang="en-US" sz="900" dirty="0"/>
                  <a:t>C for </a:t>
                </a:r>
                <a:r>
                  <a:rPr lang="en-US" sz="900" dirty="0" smtClean="0"/>
                  <a:t>2 min, and incubate at </a:t>
                </a:r>
                <a:r>
                  <a:rPr lang="en-US" sz="900" dirty="0"/>
                  <a:t>72°C for 2 </a:t>
                </a:r>
                <a:r>
                  <a:rPr lang="en-US" sz="900" dirty="0" smtClean="0"/>
                  <a:t>min, hold at 4°</a:t>
                </a:r>
                <a:r>
                  <a:rPr lang="en-US" sz="900" dirty="0"/>
                  <a:t>C</a:t>
                </a:r>
                <a:endParaRPr lang="en-US" sz="900" dirty="0" smtClean="0"/>
              </a:p>
              <a:p>
                <a:endParaRPr lang="en-US" sz="900" dirty="0"/>
              </a:p>
              <a:p>
                <a:r>
                  <a:rPr lang="en-US" sz="900" dirty="0" smtClean="0"/>
                  <a:t>☐ Add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90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</a:t>
                </a:r>
                <a:r>
                  <a:rPr lang="en-US" sz="900" dirty="0" err="1" smtClean="0"/>
                  <a:t>AMPure</a:t>
                </a:r>
                <a:r>
                  <a:rPr lang="en-US" sz="900" dirty="0" smtClean="0"/>
                  <a:t> XP beads at RT</a:t>
                </a:r>
              </a:p>
              <a:p>
                <a:r>
                  <a:rPr lang="en-US" sz="900" dirty="0" smtClean="0"/>
                  <a:t>☐ Mix by pipetting 10x slowly and incubate for                   5 min </a:t>
                </a:r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r>
                  <a:rPr lang="en-US" sz="900" dirty="0" smtClean="0"/>
                  <a:t>☐ </a:t>
                </a:r>
                <a:r>
                  <a:rPr lang="en-US" sz="900" dirty="0"/>
                  <a:t>P</a:t>
                </a:r>
                <a:r>
                  <a:rPr lang="en-US" sz="900" dirty="0" smtClean="0"/>
                  <a:t>ellet on magnet and pipette off the supernatant</a:t>
                </a:r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r>
                  <a:rPr lang="en-US" sz="900" dirty="0" smtClean="0"/>
                  <a:t>☐ Keep on magnet, wash 3x with 200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fresh 70% </a:t>
                </a:r>
                <a:r>
                  <a:rPr lang="en-US" sz="900" dirty="0" err="1" smtClean="0"/>
                  <a:t>EtOH</a:t>
                </a:r>
                <a:r>
                  <a:rPr lang="en-US" sz="900" dirty="0" smtClean="0"/>
                  <a:t>, do not disturb the pellet</a:t>
                </a:r>
              </a:p>
              <a:p>
                <a:endParaRPr lang="en-US" sz="900" dirty="0" smtClean="0"/>
              </a:p>
              <a:p>
                <a:r>
                  <a:rPr lang="en-US" sz="900" dirty="0" smtClean="0"/>
                  <a:t>☐ </a:t>
                </a:r>
                <a:r>
                  <a:rPr lang="en-US" sz="900" dirty="0" err="1" smtClean="0"/>
                  <a:t>Resuspend</a:t>
                </a:r>
                <a:r>
                  <a:rPr lang="en-US" sz="900" dirty="0" smtClean="0"/>
                  <a:t> pellet in 25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water, incubate at RT for 5 min</a:t>
                </a:r>
              </a:p>
              <a:p>
                <a:r>
                  <a:rPr lang="en-US" sz="900" dirty="0" smtClean="0"/>
                  <a:t>☐ Pellet beads on magnet, elute purified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and transfer to new PCR tubes low-bind </a:t>
                </a:r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r>
                  <a:rPr lang="en-US" sz="900" dirty="0" smtClean="0"/>
                  <a:t>☐ Use 3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each purified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samples for quantification by Quant-</a:t>
                </a:r>
                <a:r>
                  <a:rPr lang="en-US" sz="900" dirty="0" err="1" smtClean="0"/>
                  <a:t>iT</a:t>
                </a:r>
                <a:r>
                  <a:rPr lang="en-US" sz="900" dirty="0" smtClean="0"/>
                  <a:t> </a:t>
                </a:r>
                <a:r>
                  <a:rPr lang="en-US" sz="900" dirty="0" err="1" smtClean="0"/>
                  <a:t>PicoGreen</a:t>
                </a:r>
                <a:r>
                  <a:rPr lang="en-US" sz="900" dirty="0" smtClean="0"/>
                  <a:t> </a:t>
                </a:r>
                <a:r>
                  <a:rPr lang="en-US" sz="900" dirty="0" err="1" smtClean="0"/>
                  <a:t>dsDNA</a:t>
                </a:r>
                <a:r>
                  <a:rPr lang="en-US" sz="900" dirty="0" smtClean="0"/>
                  <a:t> assay</a:t>
                </a:r>
                <a:endParaRPr lang="en-US" sz="900" dirty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endParaRPr lang="en-US" sz="900" dirty="0" smtClean="0"/>
              </a:p>
              <a:p>
                <a:pPr lvl="0"/>
                <a:r>
                  <a:rPr lang="en-US" sz="900" dirty="0"/>
                  <a:t>☐</a:t>
                </a:r>
                <a:r>
                  <a:rPr lang="en-US" sz="900" dirty="0" smtClean="0"/>
                  <a:t> Pool purified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tagged with different barcodes together</a:t>
                </a:r>
              </a:p>
              <a:p>
                <a:pPr lvl="0"/>
                <a:r>
                  <a:rPr lang="en-US" sz="900" dirty="0" smtClean="0"/>
                  <a:t>[Mix </a:t>
                </a:r>
                <a:r>
                  <a:rPr lang="en-US" sz="900" dirty="0"/>
                  <a:t>at least 2 </a:t>
                </a:r>
                <a:r>
                  <a:rPr lang="en-US" sz="900" dirty="0" err="1"/>
                  <a:t>ng</a:t>
                </a:r>
                <a:r>
                  <a:rPr lang="en-US" sz="900" dirty="0"/>
                  <a:t> of each purified </a:t>
                </a:r>
                <a:r>
                  <a:rPr lang="en-US" sz="900" dirty="0" err="1"/>
                  <a:t>cDNA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PCR products sample at this step]</a:t>
                </a:r>
              </a:p>
              <a:p>
                <a:pPr lvl="0"/>
                <a:endParaRPr lang="en-US" sz="900" dirty="0" smtClean="0"/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r>
                  <a:rPr lang="en-US" sz="900" dirty="0" smtClean="0"/>
                  <a:t>☐ Use </a:t>
                </a:r>
                <a:r>
                  <a:rPr lang="en-US" sz="900" dirty="0"/>
                  <a:t>3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</a:t>
                </a:r>
                <a:r>
                  <a:rPr lang="en-US" sz="900" dirty="0"/>
                  <a:t>the pool of </a:t>
                </a:r>
                <a:r>
                  <a:rPr lang="en-US" sz="900" dirty="0" err="1"/>
                  <a:t>cDNA</a:t>
                </a:r>
                <a:r>
                  <a:rPr lang="en-US" sz="900" dirty="0"/>
                  <a:t> PCR products</a:t>
                </a:r>
                <a:r>
                  <a:rPr lang="en-US" sz="900" dirty="0" smtClean="0"/>
                  <a:t> </a:t>
                </a:r>
                <a:r>
                  <a:rPr lang="en-US" sz="900" dirty="0"/>
                  <a:t>for </a:t>
                </a:r>
                <a:r>
                  <a:rPr lang="en-US" sz="900" dirty="0" smtClean="0"/>
                  <a:t>quantification of the mix by </a:t>
                </a:r>
                <a:r>
                  <a:rPr lang="en-US" sz="900" dirty="0"/>
                  <a:t>Quant-</a:t>
                </a:r>
                <a:r>
                  <a:rPr lang="en-US" sz="900" dirty="0" err="1"/>
                  <a:t>iT</a:t>
                </a:r>
                <a:r>
                  <a:rPr lang="en-US" sz="900" dirty="0"/>
                  <a:t> </a:t>
                </a:r>
                <a:r>
                  <a:rPr lang="en-US" sz="900" dirty="0" err="1"/>
                  <a:t>PicoGreen</a:t>
                </a:r>
                <a:r>
                  <a:rPr lang="en-US" sz="900" dirty="0"/>
                  <a:t> </a:t>
                </a:r>
                <a:r>
                  <a:rPr lang="en-US" sz="900" dirty="0" err="1"/>
                  <a:t>dsDNA</a:t>
                </a:r>
                <a:r>
                  <a:rPr lang="en-US" sz="900" dirty="0"/>
                  <a:t> assay</a:t>
                </a:r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r>
                  <a:rPr lang="en-US" sz="900" dirty="0" smtClean="0"/>
                  <a:t>(optional) </a:t>
                </a:r>
                <a:r>
                  <a:rPr lang="en-US" sz="900" dirty="0"/>
                  <a:t>☐ </a:t>
                </a:r>
                <a:r>
                  <a:rPr lang="en-US" sz="900" dirty="0" smtClean="0"/>
                  <a:t>Use 1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 </a:t>
                </a:r>
                <a:r>
                  <a:rPr lang="en-US" sz="900" dirty="0" smtClean="0"/>
                  <a:t>to visualize </a:t>
                </a:r>
                <a:r>
                  <a:rPr lang="en-US" sz="900" dirty="0"/>
                  <a:t>the size profile of the pool of </a:t>
                </a:r>
                <a:r>
                  <a:rPr lang="en-US" sz="900" dirty="0" err="1"/>
                  <a:t>cDNA</a:t>
                </a:r>
                <a:r>
                  <a:rPr lang="en-US" sz="900" dirty="0"/>
                  <a:t> PCR products and confirm the final concentration of the mix on an Agilent </a:t>
                </a:r>
                <a:r>
                  <a:rPr lang="en-US" sz="900" dirty="0" err="1"/>
                  <a:t>Bioanalyzer</a:t>
                </a:r>
                <a:r>
                  <a:rPr lang="en-US" sz="900" dirty="0"/>
                  <a:t> High Sensitivity DNA chip </a:t>
                </a:r>
              </a:p>
            </p:txBody>
          </p:sp>
          <p:cxnSp>
            <p:nvCxnSpPr>
              <p:cNvPr id="25" name="Straight Connector 24"/>
              <p:cNvCxnSpPr/>
              <p:nvPr/>
            </p:nvCxnSpPr>
            <p:spPr>
              <a:xfrm>
                <a:off x="2700867" y="-696386"/>
                <a:ext cx="0" cy="9254069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457527" y="-696386"/>
                <a:ext cx="43456" cy="9254069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7939383" y="-696386"/>
                <a:ext cx="0" cy="9254069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flipH="1">
                <a:off x="2713570" y="1352550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flipH="1">
                <a:off x="2713567" y="3683000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flipH="1">
                <a:off x="2700867" y="4635500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Rectangle 52"/>
              <p:cNvSpPr/>
              <p:nvPr/>
            </p:nvSpPr>
            <p:spPr>
              <a:xfrm>
                <a:off x="-12704" y="-2804244"/>
                <a:ext cx="9144000" cy="1667592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50" name="Group 49"/>
              <p:cNvGrpSpPr/>
              <p:nvPr/>
            </p:nvGrpSpPr>
            <p:grpSpPr>
              <a:xfrm>
                <a:off x="0" y="-2582340"/>
                <a:ext cx="9308437" cy="1338828"/>
                <a:chOff x="0" y="343151"/>
                <a:chExt cx="9308437" cy="1338828"/>
              </a:xfrm>
            </p:grpSpPr>
            <p:sp>
              <p:nvSpPr>
                <p:cNvPr id="51" name="Rectangle 50"/>
                <p:cNvSpPr/>
                <p:nvPr/>
              </p:nvSpPr>
              <p:spPr>
                <a:xfrm>
                  <a:off x="0" y="343151"/>
                  <a:ext cx="3505200" cy="133882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900" dirty="0"/>
                    <a:t>☐ Pipettes 1000 </a:t>
                  </a:r>
                  <a:r>
                    <a:rPr lang="en-US" sz="900" dirty="0" err="1"/>
                    <a:t>μL</a:t>
                  </a:r>
                  <a:r>
                    <a:rPr lang="en-US" sz="900" dirty="0"/>
                    <a:t>, 200 </a:t>
                  </a:r>
                  <a:r>
                    <a:rPr lang="en-US" sz="900" dirty="0" err="1"/>
                    <a:t>μL</a:t>
                  </a:r>
                  <a:r>
                    <a:rPr lang="en-US" sz="900" dirty="0"/>
                    <a:t>, 10 </a:t>
                  </a:r>
                  <a:r>
                    <a:rPr lang="en-US" sz="900" dirty="0" err="1"/>
                    <a:t>μL</a:t>
                  </a:r>
                  <a:r>
                    <a:rPr lang="en-US" sz="900" dirty="0"/>
                    <a:t>, 2 </a:t>
                  </a:r>
                  <a:r>
                    <a:rPr lang="en-US" sz="900" dirty="0" err="1"/>
                    <a:t>μL</a:t>
                  </a:r>
                  <a:endParaRPr lang="fr-FR" sz="900" dirty="0"/>
                </a:p>
                <a:p>
                  <a:r>
                    <a:rPr lang="en-US" sz="900" dirty="0"/>
                    <a:t>☐ Filtered Tips Low-bind</a:t>
                  </a:r>
                  <a:endParaRPr lang="fr-FR" sz="900" dirty="0"/>
                </a:p>
                <a:p>
                  <a:r>
                    <a:rPr lang="en-US" sz="900" dirty="0" smtClean="0"/>
                    <a:t>☐ </a:t>
                  </a:r>
                  <a:r>
                    <a:rPr lang="en-US" sz="900" dirty="0"/>
                    <a:t>0.2 mL PCR tubes low-bind + caps</a:t>
                  </a:r>
                  <a:endParaRPr lang="fr-FR" sz="900" dirty="0"/>
                </a:p>
                <a:p>
                  <a:r>
                    <a:rPr lang="en-US" sz="900" dirty="0"/>
                    <a:t>☐ 1.5 mL </a:t>
                  </a:r>
                  <a:r>
                    <a:rPr lang="en-US" sz="900" dirty="0" err="1"/>
                    <a:t>microcentrifuge</a:t>
                  </a:r>
                  <a:r>
                    <a:rPr lang="en-US" sz="900" dirty="0"/>
                    <a:t> tubes low-bind</a:t>
                  </a:r>
                  <a:endParaRPr lang="fr-FR" sz="900" dirty="0"/>
                </a:p>
                <a:p>
                  <a:r>
                    <a:rPr lang="en-US" sz="900" dirty="0"/>
                    <a:t>☐ 96-</a:t>
                  </a:r>
                  <a:r>
                    <a:rPr lang="en-US" sz="900" dirty="0" smtClean="0"/>
                    <a:t>well </a:t>
                  </a:r>
                  <a:r>
                    <a:rPr lang="en-US" sz="900" dirty="0"/>
                    <a:t>PCR plate low-</a:t>
                  </a:r>
                  <a:r>
                    <a:rPr lang="en-US" sz="900" dirty="0" smtClean="0"/>
                    <a:t>bind</a:t>
                  </a:r>
                </a:p>
                <a:p>
                  <a:r>
                    <a:rPr lang="en-US" sz="900" dirty="0"/>
                    <a:t>☐ 384-</a:t>
                  </a:r>
                  <a:r>
                    <a:rPr lang="en-US" sz="900" dirty="0" smtClean="0"/>
                    <a:t>well </a:t>
                  </a:r>
                  <a:r>
                    <a:rPr lang="en-US" sz="900" dirty="0" err="1"/>
                    <a:t>microplate</a:t>
                  </a:r>
                  <a:r>
                    <a:rPr lang="en-US" sz="900" dirty="0"/>
                    <a:t> for fluorescence </a:t>
                  </a:r>
                  <a:r>
                    <a:rPr lang="en-US" sz="900" dirty="0" smtClean="0"/>
                    <a:t>assays</a:t>
                  </a:r>
                </a:p>
                <a:p>
                  <a:r>
                    <a:rPr lang="en-US" sz="900" dirty="0"/>
                    <a:t>☐ Ultra-Pure </a:t>
                  </a:r>
                  <a:r>
                    <a:rPr lang="en-US" sz="900" dirty="0" smtClean="0"/>
                    <a:t>Water</a:t>
                  </a:r>
                </a:p>
                <a:p>
                  <a:r>
                    <a:rPr lang="en-US" sz="900" dirty="0"/>
                    <a:t>☐ </a:t>
                  </a:r>
                  <a:r>
                    <a:rPr lang="en-US" sz="900" dirty="0" err="1" smtClean="0"/>
                    <a:t>Kapa</a:t>
                  </a:r>
                  <a:r>
                    <a:rPr lang="en-US" sz="900" dirty="0" smtClean="0"/>
                    <a:t> </a:t>
                  </a:r>
                  <a:r>
                    <a:rPr lang="en-US" sz="900" dirty="0" err="1"/>
                    <a:t>HiFi</a:t>
                  </a:r>
                  <a:r>
                    <a:rPr lang="en-US" sz="900" dirty="0"/>
                    <a:t> </a:t>
                  </a:r>
                  <a:r>
                    <a:rPr lang="en-US" sz="900" dirty="0" err="1"/>
                    <a:t>HotStart</a:t>
                  </a:r>
                  <a:r>
                    <a:rPr lang="en-US" sz="900" dirty="0"/>
                    <a:t> Ready Mix (2x</a:t>
                  </a:r>
                  <a:r>
                    <a:rPr lang="en-US" sz="900" dirty="0" smtClean="0"/>
                    <a:t>), on ice</a:t>
                  </a:r>
                </a:p>
                <a:p>
                  <a:r>
                    <a:rPr lang="en-US" sz="900" dirty="0" smtClean="0"/>
                    <a:t>☐ </a:t>
                  </a:r>
                  <a:r>
                    <a:rPr lang="en-US" sz="900" dirty="0" err="1" smtClean="0"/>
                    <a:t>cDNA</a:t>
                  </a:r>
                  <a:r>
                    <a:rPr lang="en-US" sz="900" dirty="0" smtClean="0"/>
                    <a:t> </a:t>
                  </a:r>
                  <a:r>
                    <a:rPr lang="en-US" sz="900" dirty="0"/>
                    <a:t>PCR </a:t>
                  </a:r>
                  <a:r>
                    <a:rPr lang="en-US" sz="900" dirty="0" smtClean="0"/>
                    <a:t>primers, </a:t>
                  </a:r>
                  <a:r>
                    <a:rPr lang="en-US" sz="900" dirty="0"/>
                    <a:t>Forward </a:t>
                  </a:r>
                  <a:r>
                    <a:rPr lang="en-US" sz="900" dirty="0" smtClean="0"/>
                    <a:t>and Reverse (</a:t>
                  </a:r>
                  <a:r>
                    <a:rPr lang="en-US" sz="900" dirty="0"/>
                    <a:t>10 </a:t>
                  </a:r>
                  <a:r>
                    <a:rPr lang="en-US" sz="900" dirty="0" err="1" smtClean="0"/>
                    <a:t>μM</a:t>
                  </a:r>
                  <a:r>
                    <a:rPr lang="en-US" sz="900" dirty="0" smtClean="0"/>
                    <a:t>), on ice</a:t>
                  </a:r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3505200" y="343151"/>
                  <a:ext cx="5803237" cy="120032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900" dirty="0" smtClean="0"/>
                    <a:t>☐ </a:t>
                  </a:r>
                  <a:r>
                    <a:rPr lang="en-US" sz="900" dirty="0"/>
                    <a:t>Magnet for beads </a:t>
                  </a:r>
                  <a:r>
                    <a:rPr lang="en-US" sz="900" dirty="0" smtClean="0"/>
                    <a:t>separation</a:t>
                  </a:r>
                </a:p>
                <a:p>
                  <a:r>
                    <a:rPr lang="en-US" sz="900" dirty="0" smtClean="0"/>
                    <a:t>☐ </a:t>
                  </a:r>
                  <a:r>
                    <a:rPr lang="en-US" sz="900" dirty="0" err="1" smtClean="0"/>
                    <a:t>AMPure</a:t>
                  </a:r>
                  <a:r>
                    <a:rPr lang="en-US" sz="900" dirty="0" smtClean="0"/>
                    <a:t> XP beads, </a:t>
                  </a:r>
                  <a:r>
                    <a:rPr lang="en-US" sz="900" dirty="0" err="1" smtClean="0"/>
                    <a:t>resuspended</a:t>
                  </a:r>
                  <a:r>
                    <a:rPr lang="en-US" sz="900" dirty="0" smtClean="0"/>
                    <a:t> and at room temperature</a:t>
                  </a:r>
                  <a:endParaRPr lang="fr-FR" sz="900" dirty="0" smtClean="0"/>
                </a:p>
                <a:p>
                  <a:r>
                    <a:rPr lang="en-US" sz="900" dirty="0" smtClean="0"/>
                    <a:t>☐ Freshly prepared 70% </a:t>
                  </a:r>
                  <a:r>
                    <a:rPr lang="en-US" sz="900" dirty="0" err="1" smtClean="0"/>
                    <a:t>EtOH</a:t>
                  </a:r>
                  <a:r>
                    <a:rPr lang="en-US" sz="900" dirty="0"/>
                    <a:t>, at room temperature</a:t>
                  </a:r>
                  <a:endParaRPr lang="en-US" sz="900" dirty="0" smtClean="0"/>
                </a:p>
                <a:p>
                  <a:r>
                    <a:rPr lang="en-US" sz="900" dirty="0" smtClean="0"/>
                    <a:t>☐ Lambda DNA standard stock solution (1 </a:t>
                  </a:r>
                  <a:r>
                    <a:rPr lang="en-US" sz="900" dirty="0" err="1" smtClean="0"/>
                    <a:t>ng</a:t>
                  </a:r>
                  <a:r>
                    <a:rPr lang="en-US" sz="900" dirty="0" smtClean="0"/>
                    <a:t>/</a:t>
                  </a:r>
                  <a:r>
                    <a:rPr lang="en-US" sz="900" dirty="0" err="1" smtClean="0"/>
                    <a:t>μL</a:t>
                  </a:r>
                  <a:r>
                    <a:rPr lang="en-US" sz="900" dirty="0" smtClean="0"/>
                    <a:t>), on ice</a:t>
                  </a:r>
                  <a:endParaRPr lang="fr-FR" sz="900" dirty="0" smtClean="0"/>
                </a:p>
                <a:p>
                  <a:r>
                    <a:rPr lang="en-US" sz="900" dirty="0" smtClean="0"/>
                    <a:t>☐ Quant-</a:t>
                  </a:r>
                  <a:r>
                    <a:rPr lang="en-US" sz="900" dirty="0" err="1" smtClean="0"/>
                    <a:t>iT</a:t>
                  </a:r>
                  <a:r>
                    <a:rPr lang="en-US" sz="900" dirty="0" smtClean="0"/>
                    <a:t> </a:t>
                  </a:r>
                  <a:r>
                    <a:rPr lang="en-US" sz="900" dirty="0" err="1" smtClean="0"/>
                    <a:t>Picrogreen</a:t>
                  </a:r>
                  <a:r>
                    <a:rPr lang="en-US" sz="900" dirty="0" smtClean="0"/>
                    <a:t> Reagent (200x), in fridge until use </a:t>
                  </a:r>
                  <a:endParaRPr lang="fr-FR" sz="900" dirty="0" smtClean="0"/>
                </a:p>
                <a:p>
                  <a:r>
                    <a:rPr lang="en-US" sz="900" dirty="0" smtClean="0"/>
                    <a:t>☐ </a:t>
                  </a:r>
                  <a:r>
                    <a:rPr lang="en-US" sz="900" dirty="0"/>
                    <a:t>TE buffer (1x), at room temperature </a:t>
                  </a:r>
                  <a:endParaRPr lang="fr-FR" sz="900" dirty="0"/>
                </a:p>
                <a:p>
                  <a:r>
                    <a:rPr lang="en-US" sz="900" dirty="0"/>
                    <a:t>☐ </a:t>
                  </a:r>
                  <a:r>
                    <a:rPr lang="en-US" sz="900" dirty="0" err="1"/>
                    <a:t>Bioanalyzer</a:t>
                  </a:r>
                  <a:r>
                    <a:rPr lang="en-US" sz="900" dirty="0"/>
                    <a:t> DNA High Sensitivity DNA </a:t>
                  </a:r>
                  <a:r>
                    <a:rPr lang="en-US" sz="900" dirty="0" smtClean="0"/>
                    <a:t>kit, at room temperature 30 min before use</a:t>
                  </a:r>
                  <a:endParaRPr lang="fr-FR" sz="900" dirty="0"/>
                </a:p>
                <a:p>
                  <a:r>
                    <a:rPr lang="en-US" sz="900" dirty="0" smtClean="0"/>
                    <a:t>☐ Purified first-strand </a:t>
                  </a:r>
                  <a:r>
                    <a:rPr lang="en-US" sz="900" dirty="0" err="1" smtClean="0"/>
                    <a:t>cDNA</a:t>
                  </a:r>
                  <a:r>
                    <a:rPr lang="en-US" sz="900" dirty="0"/>
                    <a:t> </a:t>
                  </a:r>
                  <a:r>
                    <a:rPr lang="en-US" sz="900" dirty="0" smtClean="0"/>
                    <a:t>samples, on ice</a:t>
                  </a:r>
                  <a:endParaRPr lang="fr-FR" sz="900" dirty="0"/>
                </a:p>
              </p:txBody>
            </p:sp>
          </p:grpSp>
          <p:sp>
            <p:nvSpPr>
              <p:cNvPr id="54" name="TextBox 53"/>
              <p:cNvSpPr txBox="1"/>
              <p:nvPr/>
            </p:nvSpPr>
            <p:spPr>
              <a:xfrm>
                <a:off x="2116" y="-2789430"/>
                <a:ext cx="134396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 smtClean="0"/>
                  <a:t>Before start checklist:</a:t>
                </a:r>
                <a:endParaRPr lang="en-US" sz="1000" b="1" dirty="0"/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-127000" y="-3577575"/>
                <a:ext cx="9385300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 err="1"/>
                  <a:t>n</a:t>
                </a:r>
                <a:r>
                  <a:rPr lang="en-US" dirty="0" err="1" smtClean="0"/>
                  <a:t>anoCAGE</a:t>
                </a:r>
                <a:r>
                  <a:rPr lang="en-US" dirty="0" smtClean="0"/>
                  <a:t> – DAY 2</a:t>
                </a:r>
              </a:p>
              <a:p>
                <a:endParaRPr lang="en-US" sz="600" dirty="0"/>
              </a:p>
              <a:p>
                <a:r>
                  <a:rPr lang="en-US" sz="1200" dirty="0" smtClean="0"/>
                  <a:t>Purified </a:t>
                </a:r>
                <a:r>
                  <a:rPr lang="en-US" sz="1200" dirty="0"/>
                  <a:t>F</a:t>
                </a:r>
                <a:r>
                  <a:rPr lang="en-US" sz="1200" dirty="0" smtClean="0"/>
                  <a:t>irst-Strand </a:t>
                </a:r>
                <a:r>
                  <a:rPr lang="en-US" sz="1200" dirty="0" err="1" smtClean="0"/>
                  <a:t>cDNA</a:t>
                </a:r>
                <a:r>
                  <a:rPr lang="en-US" sz="1200" dirty="0" smtClean="0"/>
                  <a:t> samples: </a:t>
                </a:r>
              </a:p>
            </p:txBody>
          </p:sp>
          <p:cxnSp>
            <p:nvCxnSpPr>
              <p:cNvPr id="67" name="Straight Connector 66"/>
              <p:cNvCxnSpPr/>
              <p:nvPr/>
            </p:nvCxnSpPr>
            <p:spPr>
              <a:xfrm>
                <a:off x="9131296" y="-696386"/>
                <a:ext cx="0" cy="9254069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>
                <a:off x="-12704" y="-1136652"/>
                <a:ext cx="25400" cy="9694335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H="1">
                <a:off x="2116" y="8557683"/>
                <a:ext cx="9129181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ectangle 12"/>
              <p:cNvSpPr/>
              <p:nvPr/>
            </p:nvSpPr>
            <p:spPr>
              <a:xfrm>
                <a:off x="1592790" y="653720"/>
                <a:ext cx="116417" cy="9670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1646767" y="1784021"/>
                <a:ext cx="83607" cy="9670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2274359" y="3340103"/>
                <a:ext cx="83607" cy="9670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1588557" y="3580745"/>
                <a:ext cx="96307" cy="9670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1709209" y="5915023"/>
                <a:ext cx="166159" cy="176743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1543048" y="6244166"/>
                <a:ext cx="166159" cy="176743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1709209" y="8243355"/>
                <a:ext cx="166159" cy="176743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1718728" y="7732184"/>
                <a:ext cx="166159" cy="176743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605489" y="673095"/>
                <a:ext cx="92074" cy="15352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1643586" y="1808198"/>
                <a:ext cx="92074" cy="15352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2274359" y="3415736"/>
                <a:ext cx="92074" cy="15352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592790" y="3600689"/>
                <a:ext cx="92074" cy="15352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1706028" y="5382922"/>
                <a:ext cx="215905" cy="196611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1480604" y="5731933"/>
                <a:ext cx="215905" cy="196611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1717675" y="7806266"/>
                <a:ext cx="215905" cy="196611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1497536" y="8098486"/>
                <a:ext cx="215905" cy="196611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0" name="Straight Connector 69"/>
              <p:cNvCxnSpPr/>
              <p:nvPr/>
            </p:nvCxnSpPr>
            <p:spPr>
              <a:xfrm flipH="1">
                <a:off x="2713567" y="5230522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H="1">
                <a:off x="2700867" y="6506632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flipH="1">
                <a:off x="2713567" y="7172323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H="1">
                <a:off x="2700867" y="8117177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Rectangle 73"/>
              <p:cNvSpPr/>
              <p:nvPr/>
            </p:nvSpPr>
            <p:spPr>
              <a:xfrm>
                <a:off x="5457527" y="1834821"/>
                <a:ext cx="2481856" cy="7848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sz="900" dirty="0" smtClean="0"/>
                  <a:t>- Aspirate supernatant carefully</a:t>
                </a:r>
              </a:p>
              <a:p>
                <a:pPr lvl="0"/>
                <a:endParaRPr lang="en-US" sz="900" dirty="0" smtClean="0"/>
              </a:p>
              <a:p>
                <a:pPr lvl="0"/>
                <a:r>
                  <a:rPr lang="en-US" sz="900" dirty="0" smtClean="0"/>
                  <a:t>- In </a:t>
                </a:r>
                <a:r>
                  <a:rPr lang="en-US" sz="900" dirty="0"/>
                  <a:t>order to avoid losing the sample, be sure not to aspirate beads in the pipette tip together with the </a:t>
                </a:r>
                <a:r>
                  <a:rPr lang="en-US" sz="900" dirty="0" smtClean="0"/>
                  <a:t>solution</a:t>
                </a:r>
                <a:endParaRPr lang="fr-FR" sz="900" dirty="0"/>
              </a:p>
            </p:txBody>
          </p:sp>
          <p:grpSp>
            <p:nvGrpSpPr>
              <p:cNvPr id="76" name="Group 75"/>
              <p:cNvGrpSpPr/>
              <p:nvPr/>
            </p:nvGrpSpPr>
            <p:grpSpPr>
              <a:xfrm>
                <a:off x="-4" y="-1140886"/>
                <a:ext cx="9144004" cy="444500"/>
                <a:chOff x="-4" y="573614"/>
                <a:chExt cx="9144004" cy="444500"/>
              </a:xfrm>
            </p:grpSpPr>
            <p:sp>
              <p:nvSpPr>
                <p:cNvPr id="77" name="Rectangle 76"/>
                <p:cNvSpPr/>
                <p:nvPr/>
              </p:nvSpPr>
              <p:spPr>
                <a:xfrm>
                  <a:off x="-4" y="573614"/>
                  <a:ext cx="9144004" cy="44450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8" name="TextBox 77"/>
                <p:cNvSpPr txBox="1"/>
                <p:nvPr/>
              </p:nvSpPr>
              <p:spPr>
                <a:xfrm>
                  <a:off x="839520" y="627618"/>
                  <a:ext cx="97975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 smtClean="0">
                      <a:solidFill>
                        <a:schemeClr val="bg1"/>
                      </a:solidFill>
                    </a:rPr>
                    <a:t>WORKFLOW 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79" name="TextBox 78"/>
                <p:cNvSpPr txBox="1"/>
                <p:nvPr/>
              </p:nvSpPr>
              <p:spPr>
                <a:xfrm>
                  <a:off x="3475566" y="627618"/>
                  <a:ext cx="113993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 smtClean="0">
                      <a:solidFill>
                        <a:schemeClr val="bg1"/>
                      </a:solidFill>
                    </a:rPr>
                    <a:t>INSTRUCTIONS 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80" name="TextBox 79"/>
                <p:cNvSpPr txBox="1"/>
                <p:nvPr/>
              </p:nvSpPr>
              <p:spPr>
                <a:xfrm>
                  <a:off x="5778266" y="627618"/>
                  <a:ext cx="168462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 smtClean="0">
                      <a:solidFill>
                        <a:schemeClr val="bg1"/>
                      </a:solidFill>
                    </a:rPr>
                    <a:t>NOTES/OBSERVATIONS 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8046445" y="627618"/>
                  <a:ext cx="91909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 smtClean="0">
                      <a:solidFill>
                        <a:schemeClr val="bg1"/>
                      </a:solidFill>
                    </a:rPr>
                    <a:t>TIME/DATE 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82" name="Rectangle 81"/>
              <p:cNvSpPr/>
              <p:nvPr/>
            </p:nvSpPr>
            <p:spPr>
              <a:xfrm>
                <a:off x="5462883" y="5243222"/>
                <a:ext cx="2481856" cy="28623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sz="900" dirty="0" smtClean="0"/>
                  <a:t>- It is also possible to mix purified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tagged with different barcodes by group/experimental condition and further perform one </a:t>
                </a:r>
                <a:r>
                  <a:rPr lang="en-US" sz="900" dirty="0" err="1" smtClean="0"/>
                  <a:t>tagmentation</a:t>
                </a:r>
                <a:r>
                  <a:rPr lang="en-US" sz="900" dirty="0" smtClean="0"/>
                  <a:t> reaction per group using one </a:t>
                </a:r>
                <a:r>
                  <a:rPr lang="en-US" sz="900" dirty="0" err="1" smtClean="0"/>
                  <a:t>Nextera</a:t>
                </a:r>
                <a:r>
                  <a:rPr lang="en-US" sz="900" dirty="0" smtClean="0"/>
                  <a:t> N-series Index primer per reaction, and then pool the different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libraries obtained together, prior to library quantification and sequencing</a:t>
                </a:r>
              </a:p>
              <a:p>
                <a:pPr lvl="0"/>
                <a:endParaRPr lang="fr-FR" sz="900" dirty="0" smtClean="0"/>
              </a:p>
              <a:p>
                <a:r>
                  <a:rPr lang="fr-FR" sz="900" dirty="0" smtClean="0"/>
                  <a:t>- </a:t>
                </a:r>
                <a:r>
                  <a:rPr lang="en-US" sz="900" dirty="0" smtClean="0"/>
                  <a:t>The </a:t>
                </a:r>
                <a:r>
                  <a:rPr lang="en-US" sz="900" dirty="0"/>
                  <a:t>concentration of the mix should be at least 0.1 </a:t>
                </a:r>
                <a:r>
                  <a:rPr lang="en-US" sz="900" dirty="0" err="1"/>
                  <a:t>ng</a:t>
                </a:r>
                <a:r>
                  <a:rPr lang="en-US" sz="900" dirty="0"/>
                  <a:t>/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and the volume of at least 2.5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in order to perform the </a:t>
                </a:r>
                <a:r>
                  <a:rPr lang="en-US" sz="900" dirty="0" err="1"/>
                  <a:t>tagmentation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reaction</a:t>
                </a:r>
              </a:p>
              <a:p>
                <a:endParaRPr lang="en-US" sz="900" dirty="0" smtClean="0"/>
              </a:p>
              <a:p>
                <a:r>
                  <a:rPr lang="fr-FR" sz="900" dirty="0" smtClean="0"/>
                  <a:t>- </a:t>
                </a:r>
                <a:r>
                  <a:rPr lang="en-US" sz="900" dirty="0" smtClean="0"/>
                  <a:t>Prepare </a:t>
                </a:r>
                <a:r>
                  <a:rPr lang="en-US" sz="900" dirty="0"/>
                  <a:t>5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of a 1 </a:t>
                </a:r>
                <a:r>
                  <a:rPr lang="en-US" sz="900" dirty="0" err="1"/>
                  <a:t>ng</a:t>
                </a:r>
                <a:r>
                  <a:rPr lang="en-US" sz="900" dirty="0"/>
                  <a:t>/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dilution of the pool of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</a:t>
                </a:r>
                <a:r>
                  <a:rPr lang="en-US" sz="900" dirty="0"/>
                  <a:t>and measure the concentration of the dilution in triplicate by applying 3 × 1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on the </a:t>
                </a:r>
                <a:r>
                  <a:rPr lang="en-US" sz="900" dirty="0" err="1"/>
                  <a:t>Bioanalyzer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chip</a:t>
                </a:r>
              </a:p>
              <a:p>
                <a:r>
                  <a:rPr lang="en-US" sz="900" dirty="0" smtClean="0"/>
                  <a:t>- Quantify the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products in the 100 </a:t>
                </a:r>
                <a:r>
                  <a:rPr lang="en-US" sz="900" dirty="0" err="1" smtClean="0"/>
                  <a:t>bp</a:t>
                </a:r>
                <a:r>
                  <a:rPr lang="en-US" sz="900" dirty="0" smtClean="0"/>
                  <a:t> – 9,000 </a:t>
                </a:r>
                <a:r>
                  <a:rPr lang="en-US" sz="900" dirty="0" err="1" smtClean="0"/>
                  <a:t>bp</a:t>
                </a:r>
                <a:r>
                  <a:rPr lang="en-US" sz="900" dirty="0" smtClean="0"/>
                  <a:t> range</a:t>
                </a:r>
                <a:r>
                  <a:rPr lang="fr-FR" sz="900" dirty="0" smtClean="0"/>
                  <a:t> </a:t>
                </a:r>
                <a:endParaRPr lang="fr-FR" sz="900" dirty="0"/>
              </a:p>
              <a:p>
                <a:pPr lvl="0"/>
                <a:endParaRPr lang="fr-FR" sz="900" dirty="0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1609723" y="690035"/>
                <a:ext cx="103718" cy="152400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1655229" y="1834821"/>
                <a:ext cx="103718" cy="152400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1590671" y="3579903"/>
                <a:ext cx="103718" cy="152400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2291290" y="3360611"/>
                <a:ext cx="103718" cy="152400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1718727" y="5382922"/>
                <a:ext cx="203205" cy="196611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1722961" y="7738534"/>
                <a:ext cx="180986" cy="157571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8" name="Straight Connector 87"/>
              <p:cNvCxnSpPr/>
              <p:nvPr/>
            </p:nvCxnSpPr>
            <p:spPr>
              <a:xfrm flipH="1">
                <a:off x="2700867" y="-228600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" name="Picture 9" descr="day2-all.pdf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0874"/>
              <a:stretch/>
            </p:blipFill>
            <p:spPr>
              <a:xfrm>
                <a:off x="324138" y="-596901"/>
                <a:ext cx="2376729" cy="8928097"/>
              </a:xfrm>
              <a:prstGeom prst="rect">
                <a:avLst/>
              </a:prstGeom>
            </p:spPr>
          </p:pic>
          <p:sp>
            <p:nvSpPr>
              <p:cNvPr id="21" name="Rectangle 20"/>
              <p:cNvSpPr/>
              <p:nvPr/>
            </p:nvSpPr>
            <p:spPr>
              <a:xfrm>
                <a:off x="1630886" y="766235"/>
                <a:ext cx="92074" cy="9848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1665287" y="1868029"/>
                <a:ext cx="92074" cy="9848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2302934" y="3415736"/>
                <a:ext cx="92074" cy="9848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1604434" y="3643268"/>
                <a:ext cx="92074" cy="9848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1720321" y="5395622"/>
                <a:ext cx="278351" cy="147732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1732490" y="7725834"/>
                <a:ext cx="278351" cy="147732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1630891" y="-571501"/>
                <a:ext cx="92074" cy="98488"/>
              </a:xfrm>
              <a:prstGeom prst="rect">
                <a:avLst/>
              </a:prstGeom>
              <a:solidFill>
                <a:srgbClr val="FEFFDF"/>
              </a:solidFill>
              <a:ln>
                <a:solidFill>
                  <a:srgbClr val="FEFFD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5" name="Rectangle 94"/>
            <p:cNvSpPr/>
            <p:nvPr/>
          </p:nvSpPr>
          <p:spPr>
            <a:xfrm>
              <a:off x="5465934" y="-217883"/>
              <a:ext cx="2481856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Prepare a master mix of the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reaction, including extra volumes for the positive and negative controls of the RT reaction</a:t>
              </a:r>
            </a:p>
            <a:p>
              <a:pPr lvl="0"/>
              <a:endParaRPr lang="en-US" sz="900" dirty="0" smtClean="0"/>
            </a:p>
            <a:p>
              <a:pPr lvl="0"/>
              <a:r>
                <a:rPr lang="en-US" sz="900" dirty="0" smtClean="0"/>
                <a:t>- Perform [N]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PCR cycles for each first-strand </a:t>
              </a:r>
              <a:r>
                <a:rPr lang="en-US" sz="900" dirty="0" err="1" smtClean="0"/>
                <a:t>cDNA</a:t>
              </a:r>
              <a:r>
                <a:rPr lang="en-US" sz="900" dirty="0" smtClean="0"/>
                <a:t> sample based on the Ct values obtained from the real-time </a:t>
              </a:r>
              <a:r>
                <a:rPr lang="en-US" sz="900" dirty="0" err="1" smtClean="0"/>
                <a:t>qPCR</a:t>
              </a:r>
              <a:r>
                <a:rPr lang="en-US" sz="900" dirty="0" smtClean="0"/>
                <a:t> experiment performed on Day 1</a:t>
              </a:r>
              <a:endParaRPr lang="fr-FR" sz="900" dirty="0"/>
            </a:p>
          </p:txBody>
        </p:sp>
        <p:pic>
          <p:nvPicPr>
            <p:cNvPr id="96" name="Picture 9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13500" y="-3630364"/>
              <a:ext cx="2705096" cy="8028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9852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228600" y="-2641600"/>
            <a:ext cx="9588500" cy="13550900"/>
            <a:chOff x="-228600" y="-2641600"/>
            <a:chExt cx="9588500" cy="13550900"/>
          </a:xfrm>
        </p:grpSpPr>
        <p:grpSp>
          <p:nvGrpSpPr>
            <p:cNvPr id="6" name="Group 5"/>
            <p:cNvGrpSpPr/>
            <p:nvPr/>
          </p:nvGrpSpPr>
          <p:grpSpPr>
            <a:xfrm>
              <a:off x="-228600" y="-2641600"/>
              <a:ext cx="9588500" cy="13550900"/>
              <a:chOff x="-228600" y="-2641600"/>
              <a:chExt cx="9588500" cy="13550900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-228600" y="-2641600"/>
                <a:ext cx="9588500" cy="135509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-12703" y="596900"/>
                <a:ext cx="9143999" cy="9017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1" y="596900"/>
                <a:ext cx="2713568" cy="9969500"/>
              </a:xfrm>
              <a:prstGeom prst="rect">
                <a:avLst/>
              </a:prstGeom>
              <a:solidFill>
                <a:srgbClr val="F0C9FF"/>
              </a:solidFill>
              <a:ln>
                <a:solidFill>
                  <a:srgbClr val="F0C9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-4" y="154514"/>
                <a:ext cx="9144004" cy="444500"/>
                <a:chOff x="-4" y="573614"/>
                <a:chExt cx="9144004" cy="444500"/>
              </a:xfrm>
            </p:grpSpPr>
            <p:sp>
              <p:nvSpPr>
                <p:cNvPr id="8" name="Rectangle 7"/>
                <p:cNvSpPr/>
                <p:nvPr/>
              </p:nvSpPr>
              <p:spPr>
                <a:xfrm>
                  <a:off x="-4" y="573614"/>
                  <a:ext cx="9144004" cy="44450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839520" y="627618"/>
                  <a:ext cx="97975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 smtClean="0">
                      <a:solidFill>
                        <a:schemeClr val="bg1"/>
                      </a:solidFill>
                    </a:rPr>
                    <a:t>WORKFLOW 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" name="TextBox 9"/>
                <p:cNvSpPr txBox="1"/>
                <p:nvPr/>
              </p:nvSpPr>
              <p:spPr>
                <a:xfrm>
                  <a:off x="3526366" y="627618"/>
                  <a:ext cx="113993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 smtClean="0">
                      <a:solidFill>
                        <a:schemeClr val="bg1"/>
                      </a:solidFill>
                    </a:rPr>
                    <a:t>INSTRUCTIONS 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" name="TextBox 10"/>
                <p:cNvSpPr txBox="1"/>
                <p:nvPr/>
              </p:nvSpPr>
              <p:spPr>
                <a:xfrm>
                  <a:off x="5846002" y="627618"/>
                  <a:ext cx="168462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 smtClean="0">
                      <a:solidFill>
                        <a:schemeClr val="bg1"/>
                      </a:solidFill>
                    </a:rPr>
                    <a:t>NOTES/OBSERVATIONS 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8021045" y="627618"/>
                  <a:ext cx="91909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1" dirty="0" smtClean="0">
                      <a:solidFill>
                        <a:schemeClr val="bg1"/>
                      </a:solidFill>
                    </a:rPr>
                    <a:t>TIME/DATE 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40" name="Rectangle 39"/>
              <p:cNvSpPr/>
              <p:nvPr/>
            </p:nvSpPr>
            <p:spPr>
              <a:xfrm>
                <a:off x="2713566" y="617580"/>
                <a:ext cx="3217333" cy="102027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900" dirty="0" smtClean="0"/>
                  <a:t>☐ Quantified pool(s) of purified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prepared on Day 2</a:t>
                </a:r>
              </a:p>
              <a:p>
                <a:r>
                  <a:rPr lang="en-US" sz="900" dirty="0"/>
                  <a:t>☐ </a:t>
                </a:r>
                <a:r>
                  <a:rPr lang="en-US" sz="900" dirty="0" smtClean="0"/>
                  <a:t>Prepare ≥ 2.5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of a dilution of the pool at  </a:t>
                </a:r>
              </a:p>
              <a:p>
                <a:r>
                  <a:rPr lang="en-US" sz="900" dirty="0" smtClean="0"/>
                  <a:t>0.1 – 0.2 </a:t>
                </a:r>
                <a:r>
                  <a:rPr lang="en-US" sz="900" dirty="0" err="1" smtClean="0"/>
                  <a:t>ng</a:t>
                </a:r>
                <a:r>
                  <a:rPr lang="en-US" sz="900" dirty="0"/>
                  <a:t>/</a:t>
                </a:r>
                <a:r>
                  <a:rPr lang="en-US" sz="900" dirty="0" err="1"/>
                  <a:t>μL</a:t>
                </a:r>
                <a:endParaRPr lang="en-US" sz="900" dirty="0"/>
              </a:p>
              <a:p>
                <a:endParaRPr lang="en-US" sz="900" dirty="0"/>
              </a:p>
              <a:p>
                <a:r>
                  <a:rPr lang="en-US" sz="900" dirty="0" smtClean="0"/>
                  <a:t>Add in PCR tube low-bind:</a:t>
                </a:r>
              </a:p>
              <a:p>
                <a:r>
                  <a:rPr lang="en-US" sz="900" dirty="0"/>
                  <a:t>☐ 5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of </a:t>
                </a:r>
                <a:r>
                  <a:rPr lang="en-US" sz="900" dirty="0" err="1"/>
                  <a:t>Tagment</a:t>
                </a:r>
                <a:r>
                  <a:rPr lang="en-US" sz="900" dirty="0"/>
                  <a:t> DNA </a:t>
                </a:r>
                <a:r>
                  <a:rPr lang="en-US" sz="900" dirty="0" smtClean="0"/>
                  <a:t>Buffer</a:t>
                </a:r>
              </a:p>
              <a:p>
                <a:r>
                  <a:rPr lang="en-US" sz="900" dirty="0" smtClean="0"/>
                  <a:t>☐ 2.5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the dilution of the pool of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(0.25 – 0.5 </a:t>
                </a:r>
                <a:r>
                  <a:rPr lang="en-US" sz="900" dirty="0" err="1" smtClean="0"/>
                  <a:t>ng</a:t>
                </a:r>
                <a:r>
                  <a:rPr lang="en-US" sz="900" dirty="0" smtClean="0"/>
                  <a:t>)</a:t>
                </a:r>
                <a:endParaRPr lang="en-US" sz="900" dirty="0"/>
              </a:p>
              <a:p>
                <a:r>
                  <a:rPr lang="en-US" sz="900" dirty="0"/>
                  <a:t>☐ 2.5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of </a:t>
                </a:r>
                <a:r>
                  <a:rPr lang="en-US" sz="900" dirty="0" err="1" smtClean="0"/>
                  <a:t>Amplicon</a:t>
                </a:r>
                <a:r>
                  <a:rPr lang="en-US" sz="900" dirty="0" smtClean="0"/>
                  <a:t> </a:t>
                </a:r>
                <a:r>
                  <a:rPr lang="en-US" sz="900" dirty="0" err="1" smtClean="0"/>
                  <a:t>Tagment</a:t>
                </a:r>
                <a:r>
                  <a:rPr lang="en-US" sz="900" dirty="0" smtClean="0"/>
                  <a:t> Mix</a:t>
                </a:r>
                <a:endParaRPr lang="en-US" sz="900" dirty="0"/>
              </a:p>
              <a:p>
                <a:r>
                  <a:rPr lang="en-US" sz="900" dirty="0" smtClean="0"/>
                  <a:t>Incubate at 50°C for 10 min, Hold at 10</a:t>
                </a:r>
                <a:r>
                  <a:rPr lang="en-US" sz="900" dirty="0"/>
                  <a:t>°</a:t>
                </a:r>
                <a:r>
                  <a:rPr lang="en-US" sz="900" dirty="0" smtClean="0"/>
                  <a:t>C</a:t>
                </a:r>
              </a:p>
              <a:p>
                <a:r>
                  <a:rPr lang="en-US" sz="900" dirty="0" smtClean="0"/>
                  <a:t>☐ Add 2.5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NT buffer as soon as the temperature reaches </a:t>
                </a:r>
                <a:r>
                  <a:rPr lang="en-US" sz="900" dirty="0"/>
                  <a:t>10°</a:t>
                </a:r>
                <a:r>
                  <a:rPr lang="en-US" sz="900" dirty="0" smtClean="0"/>
                  <a:t>C </a:t>
                </a:r>
              </a:p>
              <a:p>
                <a:r>
                  <a:rPr lang="en-US" sz="900" dirty="0" smtClean="0"/>
                  <a:t>Mix by pipetting 10x carefully and incubate 5 min at RT</a:t>
                </a:r>
              </a:p>
              <a:p>
                <a:endParaRPr lang="en-US" sz="900" dirty="0" smtClean="0"/>
              </a:p>
              <a:p>
                <a:r>
                  <a:rPr lang="en-US" sz="900" dirty="0" smtClean="0"/>
                  <a:t>Add:</a:t>
                </a:r>
              </a:p>
              <a:p>
                <a:r>
                  <a:rPr lang="en-US" sz="900" dirty="0"/>
                  <a:t>☐ </a:t>
                </a:r>
                <a:r>
                  <a:rPr lang="en-US" sz="900" dirty="0" smtClean="0"/>
                  <a:t>2.5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of a </a:t>
                </a:r>
                <a:r>
                  <a:rPr lang="en-US" sz="900" dirty="0" err="1" smtClean="0"/>
                  <a:t>Nextera</a:t>
                </a:r>
                <a:r>
                  <a:rPr lang="en-US" sz="900" dirty="0" smtClean="0"/>
                  <a:t> XT N-series Index primer </a:t>
                </a:r>
              </a:p>
              <a:p>
                <a:r>
                  <a:rPr lang="en-US" sz="900" dirty="0" smtClean="0"/>
                  <a:t>☐ </a:t>
                </a:r>
                <a:r>
                  <a:rPr lang="en-US" sz="900" dirty="0"/>
                  <a:t>2.5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of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</a:t>
                </a:r>
                <a:r>
                  <a:rPr lang="en-US" sz="900" dirty="0"/>
                  <a:t>custom S-series primer </a:t>
                </a:r>
                <a:r>
                  <a:rPr lang="en-US" sz="900" dirty="0" smtClean="0"/>
                  <a:t>(10 </a:t>
                </a:r>
                <a:r>
                  <a:rPr lang="en-US" sz="900" dirty="0" err="1" smtClean="0"/>
                  <a:t>μM</a:t>
                </a:r>
                <a:r>
                  <a:rPr lang="en-US" sz="900" dirty="0" smtClean="0"/>
                  <a:t>)</a:t>
                </a:r>
              </a:p>
              <a:p>
                <a:r>
                  <a:rPr lang="en-US" sz="900" dirty="0" smtClean="0"/>
                  <a:t>☐ 7.5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of </a:t>
                </a:r>
                <a:r>
                  <a:rPr lang="en-US" sz="900" dirty="0" err="1" smtClean="0"/>
                  <a:t>Nextera</a:t>
                </a:r>
                <a:r>
                  <a:rPr lang="en-US" sz="900" dirty="0" smtClean="0"/>
                  <a:t> PCR </a:t>
                </a:r>
                <a:r>
                  <a:rPr lang="en-US" sz="900" dirty="0" err="1" smtClean="0"/>
                  <a:t>Mastermix</a:t>
                </a:r>
                <a:endParaRPr lang="en-US" sz="900" dirty="0" smtClean="0"/>
              </a:p>
              <a:p>
                <a:r>
                  <a:rPr lang="en-US" sz="900" dirty="0"/>
                  <a:t>Mix by pipetting </a:t>
                </a:r>
                <a:r>
                  <a:rPr lang="en-US" sz="900" dirty="0" smtClean="0"/>
                  <a:t>carefully, spin down briefly </a:t>
                </a:r>
              </a:p>
              <a:p>
                <a:r>
                  <a:rPr lang="en-US" sz="900" dirty="0" smtClean="0"/>
                  <a:t>Incubate at 72°</a:t>
                </a:r>
                <a:r>
                  <a:rPr lang="en-US" sz="900" dirty="0"/>
                  <a:t>C for 3</a:t>
                </a:r>
                <a:r>
                  <a:rPr lang="en-US" sz="900" dirty="0" smtClean="0"/>
                  <a:t> min, 95°</a:t>
                </a:r>
                <a:r>
                  <a:rPr lang="en-US" sz="900" dirty="0"/>
                  <a:t>C for </a:t>
                </a:r>
                <a:r>
                  <a:rPr lang="en-US" sz="900" dirty="0" smtClean="0"/>
                  <a:t>30 s, then perform 12 PCR cycles of </a:t>
                </a:r>
                <a:r>
                  <a:rPr lang="en-US" sz="900" dirty="0"/>
                  <a:t>95°C for </a:t>
                </a:r>
                <a:r>
                  <a:rPr lang="en-US" sz="900" dirty="0" smtClean="0"/>
                  <a:t>10 s, 55</a:t>
                </a:r>
                <a:r>
                  <a:rPr lang="en-US" sz="900" dirty="0"/>
                  <a:t>°C for 3</a:t>
                </a:r>
                <a:r>
                  <a:rPr lang="en-US" sz="900" dirty="0" smtClean="0"/>
                  <a:t>0 s, 72</a:t>
                </a:r>
                <a:r>
                  <a:rPr lang="en-US" sz="900" dirty="0"/>
                  <a:t>°C for </a:t>
                </a:r>
                <a:r>
                  <a:rPr lang="en-US" sz="900" dirty="0" smtClean="0"/>
                  <a:t>1 min, and incubate at </a:t>
                </a:r>
                <a:r>
                  <a:rPr lang="en-US" sz="900" dirty="0"/>
                  <a:t>72°C for </a:t>
                </a:r>
                <a:r>
                  <a:rPr lang="en-US" sz="900" dirty="0" smtClean="0"/>
                  <a:t>5 min, </a:t>
                </a:r>
                <a:r>
                  <a:rPr lang="en-US" sz="900" dirty="0"/>
                  <a:t>h</a:t>
                </a:r>
                <a:r>
                  <a:rPr lang="en-US" sz="900" dirty="0" smtClean="0"/>
                  <a:t>old </a:t>
                </a:r>
                <a:r>
                  <a:rPr lang="en-US" sz="900" dirty="0"/>
                  <a:t>at 10°</a:t>
                </a:r>
                <a:r>
                  <a:rPr lang="en-US" sz="900" dirty="0" smtClean="0"/>
                  <a:t>C</a:t>
                </a:r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r>
                  <a:rPr lang="en-US" sz="900" dirty="0" smtClean="0"/>
                  <a:t>☐ Add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22.5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</a:t>
                </a:r>
                <a:r>
                  <a:rPr lang="en-US" sz="900" dirty="0" err="1" smtClean="0"/>
                  <a:t>AMPure</a:t>
                </a:r>
                <a:r>
                  <a:rPr lang="en-US" sz="900" dirty="0" smtClean="0"/>
                  <a:t> XP beads at RT</a:t>
                </a:r>
              </a:p>
              <a:p>
                <a:r>
                  <a:rPr lang="en-US" sz="900" dirty="0" smtClean="0"/>
                  <a:t>☐ Mix by pipetting 10x slowly and incubate for 5 min </a:t>
                </a:r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r>
                  <a:rPr lang="en-US" sz="900" dirty="0" smtClean="0"/>
                  <a:t>☐ </a:t>
                </a:r>
                <a:r>
                  <a:rPr lang="en-US" sz="900" dirty="0"/>
                  <a:t>P</a:t>
                </a:r>
                <a:r>
                  <a:rPr lang="en-US" sz="900" dirty="0" smtClean="0"/>
                  <a:t>ellet on magnet and pipette off the supernatant</a:t>
                </a:r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r>
                  <a:rPr lang="en-US" sz="900" dirty="0" smtClean="0"/>
                  <a:t>☐ Keep on magnet, wash 3x with 200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fresh 70% </a:t>
                </a:r>
                <a:r>
                  <a:rPr lang="en-US" sz="900" dirty="0" err="1" smtClean="0"/>
                  <a:t>EtOH</a:t>
                </a:r>
                <a:r>
                  <a:rPr lang="en-US" sz="900" dirty="0" smtClean="0"/>
                  <a:t>, do not disturb the pellet</a:t>
                </a:r>
              </a:p>
              <a:p>
                <a:endParaRPr lang="en-US" sz="900" dirty="0" smtClean="0"/>
              </a:p>
              <a:p>
                <a:r>
                  <a:rPr lang="en-US" sz="900" dirty="0" smtClean="0"/>
                  <a:t>☐ </a:t>
                </a:r>
                <a:r>
                  <a:rPr lang="en-US" sz="900" dirty="0" err="1" smtClean="0"/>
                  <a:t>Resuspend</a:t>
                </a:r>
                <a:r>
                  <a:rPr lang="en-US" sz="900" dirty="0" smtClean="0"/>
                  <a:t> pellet in 20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water, incubate at RT for 5 min</a:t>
                </a:r>
              </a:p>
              <a:p>
                <a:r>
                  <a:rPr lang="en-US" sz="900" dirty="0" smtClean="0"/>
                  <a:t>☐ Pellet beads on magnet, elute purified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and transfer to a new PCR tube low-bind </a:t>
                </a:r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r>
                  <a:rPr lang="en-US" sz="900" dirty="0" smtClean="0"/>
                  <a:t>☐ Prepare ≥ 20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1:10 and 1:20 dilutions of the purified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library</a:t>
                </a:r>
              </a:p>
              <a:p>
                <a:endParaRPr lang="en-US" sz="900" dirty="0"/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r>
                  <a:rPr lang="en-US" sz="900" dirty="0" smtClean="0"/>
                  <a:t>☐ </a:t>
                </a:r>
                <a:r>
                  <a:rPr lang="en-US" sz="900" dirty="0"/>
                  <a:t>Use </a:t>
                </a:r>
                <a:r>
                  <a:rPr lang="en-US" sz="900" dirty="0" smtClean="0"/>
                  <a:t>3 × 1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of purified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library and 3 × </a:t>
                </a:r>
                <a:r>
                  <a:rPr lang="en-US" sz="900" dirty="0"/>
                  <a:t>1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of the 1:10 and 1:20 dilutions to </a:t>
                </a:r>
                <a:r>
                  <a:rPr lang="en-US" sz="900" dirty="0"/>
                  <a:t>visualize the size profile </a:t>
                </a:r>
                <a:r>
                  <a:rPr lang="en-US" sz="900" dirty="0" smtClean="0"/>
                  <a:t>of the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library and </a:t>
                </a:r>
                <a:r>
                  <a:rPr lang="en-US" sz="900" dirty="0"/>
                  <a:t>confirm the final concentration </a:t>
                </a:r>
                <a:r>
                  <a:rPr lang="en-US" sz="900" dirty="0" smtClean="0"/>
                  <a:t>on </a:t>
                </a:r>
                <a:r>
                  <a:rPr lang="en-US" sz="900" dirty="0"/>
                  <a:t>an Agilent </a:t>
                </a:r>
                <a:r>
                  <a:rPr lang="en-US" sz="900" dirty="0" err="1"/>
                  <a:t>Bioanalyzer</a:t>
                </a:r>
                <a:r>
                  <a:rPr lang="en-US" sz="900" dirty="0"/>
                  <a:t> High Sensitivity DNA chip </a:t>
                </a:r>
              </a:p>
              <a:p>
                <a:endParaRPr lang="en-US" sz="900" dirty="0"/>
              </a:p>
              <a:p>
                <a:r>
                  <a:rPr lang="en-US" sz="900" dirty="0" smtClean="0"/>
                  <a:t>(optional</a:t>
                </a:r>
                <a:r>
                  <a:rPr lang="en-US" sz="900" dirty="0"/>
                  <a:t>) ☐ Use </a:t>
                </a:r>
                <a:r>
                  <a:rPr lang="en-US" sz="900" dirty="0" smtClean="0"/>
                  <a:t>3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the dilutions 1:10 and 1:20 of the  purified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library for quantification by Quant-</a:t>
                </a:r>
                <a:r>
                  <a:rPr lang="en-US" sz="900" dirty="0" err="1" smtClean="0"/>
                  <a:t>iT</a:t>
                </a:r>
                <a:r>
                  <a:rPr lang="en-US" sz="900" dirty="0" smtClean="0"/>
                  <a:t> </a:t>
                </a:r>
                <a:r>
                  <a:rPr lang="en-US" sz="900" dirty="0" err="1" smtClean="0"/>
                  <a:t>PicoGreen</a:t>
                </a:r>
                <a:r>
                  <a:rPr lang="en-US" sz="900" dirty="0" smtClean="0"/>
                  <a:t> </a:t>
                </a:r>
                <a:r>
                  <a:rPr lang="en-US" sz="900" dirty="0" err="1" smtClean="0"/>
                  <a:t>dsDNA</a:t>
                </a:r>
                <a:r>
                  <a:rPr lang="en-US" sz="900" dirty="0" smtClean="0"/>
                  <a:t> assay</a:t>
                </a:r>
              </a:p>
              <a:p>
                <a:endParaRPr lang="en-US" sz="900" dirty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endParaRPr lang="en-US" sz="900" dirty="0"/>
              </a:p>
              <a:p>
                <a:endParaRPr lang="en-US" sz="900" dirty="0" smtClean="0"/>
              </a:p>
              <a:p>
                <a:endParaRPr lang="en-US" sz="900" dirty="0" smtClean="0"/>
              </a:p>
              <a:p>
                <a:r>
                  <a:rPr lang="en-US" sz="900" dirty="0" smtClean="0"/>
                  <a:t>☐ Prepare the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library for sequencing according to the protocol and recommendations provided by </a:t>
                </a:r>
                <a:r>
                  <a:rPr lang="en-US" sz="900" dirty="0" err="1" smtClean="0"/>
                  <a:t>Illumina</a:t>
                </a:r>
                <a:r>
                  <a:rPr lang="en-US" sz="900" dirty="0" smtClean="0"/>
                  <a:t> for the sequencing system selected</a:t>
                </a:r>
              </a:p>
              <a:p>
                <a:endParaRPr lang="en-US" sz="900" dirty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endParaRPr lang="en-US" sz="900" dirty="0" smtClean="0"/>
              </a:p>
              <a:p>
                <a:endParaRPr lang="en-US" sz="900" dirty="0"/>
              </a:p>
              <a:p>
                <a:endParaRPr lang="en-US" sz="900" dirty="0" smtClean="0"/>
              </a:p>
            </p:txBody>
          </p:sp>
          <p:cxnSp>
            <p:nvCxnSpPr>
              <p:cNvPr id="25" name="Straight Connector 24"/>
              <p:cNvCxnSpPr/>
              <p:nvPr/>
            </p:nvCxnSpPr>
            <p:spPr>
              <a:xfrm flipH="1">
                <a:off x="2700868" y="154514"/>
                <a:ext cx="12701" cy="10411886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5930899" y="389464"/>
                <a:ext cx="0" cy="10176936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7939383" y="541864"/>
                <a:ext cx="0" cy="10024536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flipH="1">
                <a:off x="2713570" y="1320800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flipH="1">
                <a:off x="2686049" y="4030129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Rectangle 52"/>
              <p:cNvSpPr/>
              <p:nvPr/>
            </p:nvSpPr>
            <p:spPr>
              <a:xfrm>
                <a:off x="0" y="-1722630"/>
                <a:ext cx="9144000" cy="188137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50" name="Group 49"/>
              <p:cNvGrpSpPr/>
              <p:nvPr/>
            </p:nvGrpSpPr>
            <p:grpSpPr>
              <a:xfrm>
                <a:off x="-1" y="-1515540"/>
                <a:ext cx="8940138" cy="1892826"/>
                <a:chOff x="-1" y="343151"/>
                <a:chExt cx="8940138" cy="1892826"/>
              </a:xfrm>
            </p:grpSpPr>
            <p:sp>
              <p:nvSpPr>
                <p:cNvPr id="51" name="Rectangle 50"/>
                <p:cNvSpPr/>
                <p:nvPr/>
              </p:nvSpPr>
              <p:spPr>
                <a:xfrm>
                  <a:off x="-1" y="343151"/>
                  <a:ext cx="4432301" cy="1892826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900" dirty="0"/>
                    <a:t>☐ Pipettes 1000 </a:t>
                  </a:r>
                  <a:r>
                    <a:rPr lang="en-US" sz="900" dirty="0" err="1"/>
                    <a:t>μL</a:t>
                  </a:r>
                  <a:r>
                    <a:rPr lang="en-US" sz="900" dirty="0"/>
                    <a:t>, 200 </a:t>
                  </a:r>
                  <a:r>
                    <a:rPr lang="en-US" sz="900" dirty="0" err="1"/>
                    <a:t>μL</a:t>
                  </a:r>
                  <a:r>
                    <a:rPr lang="en-US" sz="900" dirty="0"/>
                    <a:t>, 10 </a:t>
                  </a:r>
                  <a:r>
                    <a:rPr lang="en-US" sz="900" dirty="0" err="1"/>
                    <a:t>μL</a:t>
                  </a:r>
                  <a:r>
                    <a:rPr lang="en-US" sz="900" dirty="0"/>
                    <a:t>, 2 </a:t>
                  </a:r>
                  <a:r>
                    <a:rPr lang="en-US" sz="900" dirty="0" err="1"/>
                    <a:t>μL</a:t>
                  </a:r>
                  <a:endParaRPr lang="fr-FR" sz="900" dirty="0"/>
                </a:p>
                <a:p>
                  <a:r>
                    <a:rPr lang="en-US" sz="900" dirty="0"/>
                    <a:t>☐ Filtered Tips Low-bind</a:t>
                  </a:r>
                  <a:endParaRPr lang="fr-FR" sz="900" dirty="0"/>
                </a:p>
                <a:p>
                  <a:r>
                    <a:rPr lang="en-US" sz="900" dirty="0" smtClean="0"/>
                    <a:t>☐ </a:t>
                  </a:r>
                  <a:r>
                    <a:rPr lang="en-US" sz="900" dirty="0"/>
                    <a:t>0.2 mL PCR tubes low-bind + caps</a:t>
                  </a:r>
                  <a:endParaRPr lang="fr-FR" sz="900" dirty="0"/>
                </a:p>
                <a:p>
                  <a:r>
                    <a:rPr lang="en-US" sz="900" dirty="0"/>
                    <a:t>☐ 1.5 mL </a:t>
                  </a:r>
                  <a:r>
                    <a:rPr lang="en-US" sz="900" dirty="0" err="1"/>
                    <a:t>microcentrifuge</a:t>
                  </a:r>
                  <a:r>
                    <a:rPr lang="en-US" sz="900" dirty="0"/>
                    <a:t> tubes low-bind</a:t>
                  </a:r>
                  <a:endParaRPr lang="fr-FR" sz="900" dirty="0"/>
                </a:p>
                <a:p>
                  <a:r>
                    <a:rPr lang="en-US" sz="900" dirty="0"/>
                    <a:t>☐ 96-</a:t>
                  </a:r>
                  <a:r>
                    <a:rPr lang="en-US" sz="900" dirty="0" smtClean="0"/>
                    <a:t>well </a:t>
                  </a:r>
                  <a:r>
                    <a:rPr lang="en-US" sz="900" dirty="0"/>
                    <a:t>PCR plate low-</a:t>
                  </a:r>
                  <a:r>
                    <a:rPr lang="en-US" sz="900" dirty="0" smtClean="0"/>
                    <a:t>bind</a:t>
                  </a:r>
                </a:p>
                <a:p>
                  <a:r>
                    <a:rPr lang="en-US" sz="900" dirty="0"/>
                    <a:t>☐ 384-</a:t>
                  </a:r>
                  <a:r>
                    <a:rPr lang="en-US" sz="900" dirty="0" smtClean="0"/>
                    <a:t>well </a:t>
                  </a:r>
                  <a:r>
                    <a:rPr lang="en-US" sz="900" dirty="0" err="1"/>
                    <a:t>microplate</a:t>
                  </a:r>
                  <a:r>
                    <a:rPr lang="en-US" sz="900" dirty="0"/>
                    <a:t> for fluorescence </a:t>
                  </a:r>
                  <a:r>
                    <a:rPr lang="en-US" sz="900" dirty="0" smtClean="0"/>
                    <a:t>assays</a:t>
                  </a:r>
                </a:p>
                <a:p>
                  <a:r>
                    <a:rPr lang="en-US" sz="900" dirty="0"/>
                    <a:t>☐ Ultra-Pure </a:t>
                  </a:r>
                  <a:r>
                    <a:rPr lang="en-US" sz="900" dirty="0" smtClean="0"/>
                    <a:t>Water</a:t>
                  </a:r>
                </a:p>
                <a:p>
                  <a:r>
                    <a:rPr lang="en-US" sz="900" dirty="0" smtClean="0"/>
                    <a:t>☐ </a:t>
                  </a:r>
                  <a:r>
                    <a:rPr lang="en-US" sz="900" dirty="0"/>
                    <a:t>Magnet for beads </a:t>
                  </a:r>
                  <a:r>
                    <a:rPr lang="en-US" sz="900" dirty="0" smtClean="0"/>
                    <a:t>separation</a:t>
                  </a:r>
                </a:p>
                <a:p>
                  <a:r>
                    <a:rPr lang="en-US" sz="900" dirty="0"/>
                    <a:t>☐ </a:t>
                  </a:r>
                  <a:r>
                    <a:rPr lang="en-US" sz="900" dirty="0" err="1"/>
                    <a:t>AMPure</a:t>
                  </a:r>
                  <a:r>
                    <a:rPr lang="en-US" sz="900" dirty="0"/>
                    <a:t> XP beads, </a:t>
                  </a:r>
                  <a:r>
                    <a:rPr lang="en-US" sz="900" dirty="0" err="1"/>
                    <a:t>resuspended</a:t>
                  </a:r>
                  <a:r>
                    <a:rPr lang="en-US" sz="900" dirty="0"/>
                    <a:t> and at </a:t>
                  </a:r>
                  <a:r>
                    <a:rPr lang="en-US" sz="900" dirty="0" smtClean="0"/>
                    <a:t>room temperature</a:t>
                  </a:r>
                </a:p>
                <a:p>
                  <a:r>
                    <a:rPr lang="en-US" sz="900" dirty="0"/>
                    <a:t>☐ Freshly prepared 70% </a:t>
                  </a:r>
                  <a:r>
                    <a:rPr lang="en-US" sz="900" dirty="0" err="1" smtClean="0"/>
                    <a:t>EtOH</a:t>
                  </a:r>
                  <a:r>
                    <a:rPr lang="en-US" sz="900" dirty="0"/>
                    <a:t>, at room temperature</a:t>
                  </a:r>
                  <a:endParaRPr lang="en-US" sz="900" dirty="0" smtClean="0"/>
                </a:p>
                <a:p>
                  <a:r>
                    <a:rPr lang="en-US" sz="900" dirty="0" smtClean="0"/>
                    <a:t>☐ Lambda DNA standard stock solution (1 </a:t>
                  </a:r>
                  <a:r>
                    <a:rPr lang="en-US" sz="900" dirty="0" err="1" smtClean="0"/>
                    <a:t>ng</a:t>
                  </a:r>
                  <a:r>
                    <a:rPr lang="en-US" sz="900" dirty="0" smtClean="0"/>
                    <a:t>/</a:t>
                  </a:r>
                  <a:r>
                    <a:rPr lang="en-US" sz="900" dirty="0" err="1" smtClean="0"/>
                    <a:t>μL</a:t>
                  </a:r>
                  <a:r>
                    <a:rPr lang="en-US" sz="900" dirty="0" smtClean="0"/>
                    <a:t>), on ice</a:t>
                  </a:r>
                  <a:endParaRPr lang="fr-FR" sz="900" dirty="0" smtClean="0"/>
                </a:p>
                <a:p>
                  <a:endParaRPr lang="en-US" sz="900" dirty="0"/>
                </a:p>
                <a:p>
                  <a:endParaRPr lang="fr-FR" sz="900" dirty="0"/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3365501" y="343151"/>
                  <a:ext cx="5574636" cy="147732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900" dirty="0" smtClean="0"/>
                    <a:t>☐ Quant-</a:t>
                  </a:r>
                  <a:r>
                    <a:rPr lang="en-US" sz="900" dirty="0" err="1" smtClean="0"/>
                    <a:t>iT</a:t>
                  </a:r>
                  <a:r>
                    <a:rPr lang="en-US" sz="900" dirty="0" smtClean="0"/>
                    <a:t> </a:t>
                  </a:r>
                  <a:r>
                    <a:rPr lang="en-US" sz="900" dirty="0" err="1" smtClean="0"/>
                    <a:t>Picrogreen</a:t>
                  </a:r>
                  <a:r>
                    <a:rPr lang="en-US" sz="900" dirty="0" smtClean="0"/>
                    <a:t> Reagent (200x), in fridge until use </a:t>
                  </a:r>
                  <a:endParaRPr lang="fr-FR" sz="900" dirty="0" smtClean="0"/>
                </a:p>
                <a:p>
                  <a:r>
                    <a:rPr lang="en-US" sz="900" dirty="0" smtClean="0"/>
                    <a:t>☐ TE buffer (1x), at room temperature </a:t>
                  </a:r>
                  <a:endParaRPr lang="fr-FR" sz="900" dirty="0" smtClean="0"/>
                </a:p>
                <a:p>
                  <a:r>
                    <a:rPr lang="en-US" sz="900" dirty="0" smtClean="0"/>
                    <a:t>☐ </a:t>
                  </a:r>
                  <a:r>
                    <a:rPr lang="en-US" sz="900" dirty="0" err="1" smtClean="0"/>
                    <a:t>Bioanalyzer</a:t>
                  </a:r>
                  <a:r>
                    <a:rPr lang="en-US" sz="900" dirty="0" smtClean="0"/>
                    <a:t> DNA High Sensitivity DNA kit, at room temperature 30 min before use</a:t>
                  </a:r>
                </a:p>
                <a:p>
                  <a:r>
                    <a:rPr lang="en-US" sz="900" dirty="0" smtClean="0"/>
                    <a:t>☐ </a:t>
                  </a:r>
                  <a:r>
                    <a:rPr lang="en-US" sz="900" dirty="0" err="1" smtClean="0"/>
                    <a:t>Tagment</a:t>
                  </a:r>
                  <a:r>
                    <a:rPr lang="en-US" sz="900" dirty="0" smtClean="0"/>
                    <a:t> DNA Buffer / NT Buffer, on ice</a:t>
                  </a:r>
                </a:p>
                <a:p>
                  <a:r>
                    <a:rPr lang="en-US" sz="900" dirty="0" smtClean="0"/>
                    <a:t>☐ </a:t>
                  </a:r>
                  <a:r>
                    <a:rPr lang="en-US" sz="900" dirty="0" err="1" smtClean="0"/>
                    <a:t>Amplicon</a:t>
                  </a:r>
                  <a:r>
                    <a:rPr lang="en-US" sz="900" dirty="0" smtClean="0"/>
                    <a:t> </a:t>
                  </a:r>
                  <a:r>
                    <a:rPr lang="en-US" sz="900" dirty="0" err="1" smtClean="0"/>
                    <a:t>Tagment</a:t>
                  </a:r>
                  <a:r>
                    <a:rPr lang="en-US" sz="900" dirty="0" smtClean="0"/>
                    <a:t> Mix / </a:t>
                  </a:r>
                  <a:r>
                    <a:rPr lang="en-US" sz="900" dirty="0" err="1" smtClean="0"/>
                    <a:t>Nextera</a:t>
                  </a:r>
                  <a:r>
                    <a:rPr lang="en-US" sz="900" dirty="0" smtClean="0"/>
                    <a:t> PCR </a:t>
                  </a:r>
                  <a:r>
                    <a:rPr lang="en-US" sz="900" dirty="0" err="1" smtClean="0"/>
                    <a:t>Mastermix</a:t>
                  </a:r>
                  <a:r>
                    <a:rPr lang="en-US" sz="900" dirty="0" smtClean="0"/>
                    <a:t>, in freezer until needed</a:t>
                  </a:r>
                </a:p>
                <a:p>
                  <a:r>
                    <a:rPr lang="en-US" sz="900" dirty="0" smtClean="0"/>
                    <a:t>☐ 12 </a:t>
                  </a:r>
                  <a:r>
                    <a:rPr lang="en-US" sz="900" dirty="0" err="1" smtClean="0"/>
                    <a:t>Nextera</a:t>
                  </a:r>
                  <a:r>
                    <a:rPr lang="en-US" sz="900" dirty="0" smtClean="0"/>
                    <a:t> N-series Index primers / </a:t>
                  </a:r>
                  <a:r>
                    <a:rPr lang="en-US" sz="900" dirty="0" err="1" smtClean="0"/>
                    <a:t>nanoCAGE</a:t>
                  </a:r>
                  <a:r>
                    <a:rPr lang="en-US" sz="900" dirty="0" smtClean="0"/>
                    <a:t> custom S-series primer (</a:t>
                  </a:r>
                  <a:r>
                    <a:rPr lang="en-US" sz="900" dirty="0"/>
                    <a:t>10 </a:t>
                  </a:r>
                  <a:r>
                    <a:rPr lang="en-US" sz="900" dirty="0" err="1"/>
                    <a:t>μM</a:t>
                  </a:r>
                  <a:r>
                    <a:rPr lang="en-US" sz="900" dirty="0" smtClean="0"/>
                    <a:t>), on ice </a:t>
                  </a:r>
                </a:p>
                <a:p>
                  <a:r>
                    <a:rPr lang="en-US" sz="900" dirty="0"/>
                    <a:t>☐ </a:t>
                  </a:r>
                  <a:r>
                    <a:rPr lang="en-US" sz="900" dirty="0" err="1"/>
                    <a:t>NaOH</a:t>
                  </a:r>
                  <a:r>
                    <a:rPr lang="en-US" sz="900" dirty="0"/>
                    <a:t> </a:t>
                  </a:r>
                  <a:r>
                    <a:rPr lang="en-US" sz="900" dirty="0" smtClean="0"/>
                    <a:t>5 M</a:t>
                  </a:r>
                  <a:r>
                    <a:rPr lang="en-US" sz="900" dirty="0"/>
                    <a:t>, pH ≥ </a:t>
                  </a:r>
                  <a:r>
                    <a:rPr lang="en-US" sz="900" dirty="0" smtClean="0"/>
                    <a:t>13/ </a:t>
                  </a:r>
                  <a:r>
                    <a:rPr lang="en-US" sz="900" dirty="0" err="1"/>
                    <a:t>Qiagen</a:t>
                  </a:r>
                  <a:r>
                    <a:rPr lang="en-US" sz="900" dirty="0"/>
                    <a:t> EB </a:t>
                  </a:r>
                  <a:r>
                    <a:rPr lang="en-US" sz="900" dirty="0" smtClean="0"/>
                    <a:t>buffer, at </a:t>
                  </a:r>
                  <a:r>
                    <a:rPr lang="en-US" sz="900" dirty="0"/>
                    <a:t>room temperature</a:t>
                  </a:r>
                </a:p>
                <a:p>
                  <a:r>
                    <a:rPr lang="en-US" sz="900" dirty="0"/>
                    <a:t>☐ </a:t>
                  </a:r>
                  <a:r>
                    <a:rPr lang="en-US" sz="900" dirty="0" err="1"/>
                    <a:t>Illumina</a:t>
                  </a:r>
                  <a:r>
                    <a:rPr lang="en-US" sz="900" dirty="0"/>
                    <a:t> sequencing kit (e.g., </a:t>
                  </a:r>
                  <a:r>
                    <a:rPr lang="en-US" sz="900" dirty="0" err="1"/>
                    <a:t>MiSeq</a:t>
                  </a:r>
                  <a:r>
                    <a:rPr lang="en-US" sz="900" dirty="0"/>
                    <a:t> Reagent Kit v2) / </a:t>
                  </a:r>
                  <a:r>
                    <a:rPr lang="en-US" sz="900" dirty="0" err="1"/>
                    <a:t>PhiX</a:t>
                  </a:r>
                  <a:r>
                    <a:rPr lang="en-US" sz="900" dirty="0"/>
                    <a:t> Sequencing Control v3 / </a:t>
                  </a:r>
                  <a:r>
                    <a:rPr lang="en-US" sz="900" dirty="0" err="1" smtClean="0"/>
                    <a:t>nanoCAGE</a:t>
                  </a:r>
                  <a:r>
                    <a:rPr lang="en-US" sz="900" dirty="0" smtClean="0"/>
                    <a:t> </a:t>
                  </a:r>
                  <a:r>
                    <a:rPr lang="en-US" sz="900" dirty="0"/>
                    <a:t>Sequencing primer Read 1 (100 </a:t>
                  </a:r>
                  <a:r>
                    <a:rPr lang="en-US" sz="900" dirty="0" err="1"/>
                    <a:t>μM</a:t>
                  </a:r>
                  <a:r>
                    <a:rPr lang="en-US" sz="900" dirty="0"/>
                    <a:t>), </a:t>
                  </a:r>
                  <a:r>
                    <a:rPr lang="en-US" sz="900" dirty="0" smtClean="0"/>
                    <a:t>in freezer </a:t>
                  </a:r>
                  <a:r>
                    <a:rPr lang="en-US" sz="900" dirty="0"/>
                    <a:t>until </a:t>
                  </a:r>
                  <a:r>
                    <a:rPr lang="en-US" sz="900" dirty="0" smtClean="0"/>
                    <a:t>needed</a:t>
                  </a:r>
                  <a:endParaRPr lang="fr-FR" sz="900" dirty="0"/>
                </a:p>
                <a:p>
                  <a:r>
                    <a:rPr lang="en-US" sz="900" dirty="0" smtClean="0"/>
                    <a:t>☐ Quantified pool(s) of purified </a:t>
                  </a:r>
                  <a:r>
                    <a:rPr lang="en-US" sz="900" dirty="0" err="1" smtClean="0"/>
                    <a:t>cDNA</a:t>
                  </a:r>
                  <a:r>
                    <a:rPr lang="en-US" sz="900" dirty="0" smtClean="0"/>
                    <a:t> PCR products, on ice</a:t>
                  </a:r>
                  <a:endParaRPr lang="fr-FR" sz="900" dirty="0"/>
                </a:p>
              </p:txBody>
            </p:sp>
          </p:grpSp>
          <p:sp>
            <p:nvSpPr>
              <p:cNvPr id="54" name="TextBox 53"/>
              <p:cNvSpPr txBox="1"/>
              <p:nvPr/>
            </p:nvSpPr>
            <p:spPr>
              <a:xfrm>
                <a:off x="2116" y="-1722630"/>
                <a:ext cx="134396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 dirty="0" smtClean="0"/>
                  <a:t>Before start checklist:</a:t>
                </a:r>
                <a:endParaRPr lang="en-US" sz="1000" b="1" dirty="0"/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-127000" y="-2472675"/>
                <a:ext cx="9385300" cy="6463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 err="1"/>
                  <a:t>n</a:t>
                </a:r>
                <a:r>
                  <a:rPr lang="en-US" dirty="0" err="1" smtClean="0"/>
                  <a:t>anoCAGE</a:t>
                </a:r>
                <a:r>
                  <a:rPr lang="en-US" dirty="0" smtClean="0"/>
                  <a:t> – DAY 3</a:t>
                </a:r>
              </a:p>
              <a:p>
                <a:endParaRPr lang="en-US" sz="600" dirty="0"/>
              </a:p>
              <a:p>
                <a:r>
                  <a:rPr lang="en-US" sz="1200" dirty="0" smtClean="0"/>
                  <a:t>Quantified pool(s) of </a:t>
                </a:r>
                <a:r>
                  <a:rPr lang="en-US" sz="1200" dirty="0" err="1" smtClean="0"/>
                  <a:t>cDNA</a:t>
                </a:r>
                <a:r>
                  <a:rPr lang="en-US" sz="1200" dirty="0" smtClean="0"/>
                  <a:t> PCR products: </a:t>
                </a:r>
              </a:p>
            </p:txBody>
          </p:sp>
          <p:cxnSp>
            <p:nvCxnSpPr>
              <p:cNvPr id="67" name="Straight Connector 66"/>
              <p:cNvCxnSpPr/>
              <p:nvPr/>
            </p:nvCxnSpPr>
            <p:spPr>
              <a:xfrm>
                <a:off x="9144000" y="154514"/>
                <a:ext cx="0" cy="10411886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>
                <a:off x="12700" y="154514"/>
                <a:ext cx="0" cy="10411886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flipH="1">
                <a:off x="2713566" y="6322722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flipH="1">
                <a:off x="2715451" y="7464423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H="1">
                <a:off x="2715684" y="8129877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 flipH="1">
                <a:off x="2711449" y="8665154"/>
                <a:ext cx="6430429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2" name="Picture 41" descr="day3-all.pdf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11140"/>
              <a:stretch/>
            </p:blipFill>
            <p:spPr>
              <a:xfrm>
                <a:off x="235742" y="851151"/>
                <a:ext cx="2465126" cy="9613900"/>
              </a:xfrm>
              <a:prstGeom prst="rect">
                <a:avLst/>
              </a:prstGeom>
            </p:spPr>
          </p:pic>
          <p:cxnSp>
            <p:nvCxnSpPr>
              <p:cNvPr id="44" name="Straight Connector 43"/>
              <p:cNvCxnSpPr/>
              <p:nvPr/>
            </p:nvCxnSpPr>
            <p:spPr>
              <a:xfrm flipH="1">
                <a:off x="-12703" y="10566400"/>
                <a:ext cx="9129181" cy="0"/>
              </a:xfrm>
              <a:prstGeom prst="line">
                <a:avLst/>
              </a:prstGeom>
              <a:ln w="12700" cmpd="sng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Rectangle 22"/>
              <p:cNvSpPr/>
              <p:nvPr/>
            </p:nvSpPr>
            <p:spPr>
              <a:xfrm>
                <a:off x="1661584" y="851151"/>
                <a:ext cx="218016" cy="177800"/>
              </a:xfrm>
              <a:prstGeom prst="rect">
                <a:avLst/>
              </a:prstGeom>
              <a:solidFill>
                <a:srgbClr val="F0C9FF"/>
              </a:solidFill>
              <a:ln>
                <a:solidFill>
                  <a:srgbClr val="F0C9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5871401" y="564821"/>
                <a:ext cx="2067981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sz="900" dirty="0" smtClean="0"/>
                  <a:t>- Either one pool containing all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samples or several pools containing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 </a:t>
                </a:r>
                <a:r>
                  <a:rPr lang="en-US" sz="900" dirty="0"/>
                  <a:t>samples grouped </a:t>
                </a:r>
                <a:r>
                  <a:rPr lang="en-US" sz="900" dirty="0" smtClean="0"/>
                  <a:t>by experimental condition</a:t>
                </a:r>
                <a:endParaRPr lang="fr-FR" sz="900" dirty="0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5871402" y="1174252"/>
                <a:ext cx="1989898" cy="27238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sz="900" dirty="0" smtClean="0"/>
                  <a:t> </a:t>
                </a:r>
              </a:p>
              <a:p>
                <a:pPr lvl="0"/>
                <a:r>
                  <a:rPr lang="en-US" sz="900" dirty="0" smtClean="0"/>
                  <a:t>- Mix NT buffer carefully </a:t>
                </a:r>
                <a:r>
                  <a:rPr lang="en-US" sz="900" dirty="0"/>
                  <a:t>in order to avoid the formation of </a:t>
                </a:r>
                <a:r>
                  <a:rPr lang="en-US" sz="900" dirty="0" smtClean="0"/>
                  <a:t>bubbles</a:t>
                </a:r>
                <a:endParaRPr lang="fr-FR" sz="900" dirty="0" smtClean="0"/>
              </a:p>
              <a:p>
                <a:pPr lvl="0"/>
                <a:endParaRPr lang="en-US" sz="900" dirty="0" smtClean="0"/>
              </a:p>
              <a:p>
                <a:pPr lvl="0"/>
                <a:r>
                  <a:rPr lang="en-US" sz="900" dirty="0" smtClean="0"/>
                  <a:t>- If processing several pools of </a:t>
                </a:r>
                <a:r>
                  <a:rPr lang="en-US" sz="900" dirty="0" err="1" smtClean="0"/>
                  <a:t>cDNA</a:t>
                </a:r>
                <a:r>
                  <a:rPr lang="en-US" sz="900" dirty="0" smtClean="0"/>
                  <a:t> PCR products, choose one </a:t>
                </a:r>
                <a:r>
                  <a:rPr lang="en-US" sz="900" dirty="0" err="1" smtClean="0"/>
                  <a:t>Nextera</a:t>
                </a:r>
                <a:r>
                  <a:rPr lang="en-US" sz="900" dirty="0" smtClean="0"/>
                  <a:t> N-series Index primer per pool when performing the Reduced-Cycle PCR Amplification</a:t>
                </a:r>
              </a:p>
              <a:p>
                <a:pPr lvl="0"/>
                <a:endParaRPr lang="en-US" sz="900" dirty="0" smtClean="0"/>
              </a:p>
              <a:p>
                <a:pPr lvl="0"/>
                <a:r>
                  <a:rPr lang="en-US" sz="900" dirty="0" smtClean="0"/>
                  <a:t>- If </a:t>
                </a:r>
                <a:r>
                  <a:rPr lang="en-US" sz="900" dirty="0"/>
                  <a:t>processing a single pool of </a:t>
                </a:r>
                <a:r>
                  <a:rPr lang="en-US" sz="900" dirty="0" err="1"/>
                  <a:t>cDNA</a:t>
                </a:r>
                <a:r>
                  <a:rPr lang="en-US" sz="900" dirty="0"/>
                  <a:t> PCR </a:t>
                </a:r>
                <a:r>
                  <a:rPr lang="en-US" sz="900" dirty="0" smtClean="0"/>
                  <a:t>products, perform the PCR reaction using a single </a:t>
                </a:r>
                <a:r>
                  <a:rPr lang="en-US" sz="900" dirty="0" err="1" smtClean="0"/>
                  <a:t>Nextera</a:t>
                </a:r>
                <a:r>
                  <a:rPr lang="en-US" sz="900" dirty="0" smtClean="0"/>
                  <a:t> N-series Index primer and do not sequence the index. Alternatively, perform the PCR using 2.5 </a:t>
                </a:r>
                <a:r>
                  <a:rPr lang="en-US" sz="900" dirty="0" err="1" smtClean="0"/>
                  <a:t>μL</a:t>
                </a:r>
                <a:r>
                  <a:rPr lang="en-US" sz="900" dirty="0" smtClean="0"/>
                  <a:t> of an </a:t>
                </a:r>
                <a:r>
                  <a:rPr lang="en-US" sz="900" dirty="0" err="1" smtClean="0"/>
                  <a:t>equimolar</a:t>
                </a:r>
                <a:r>
                  <a:rPr lang="en-US" sz="900" dirty="0" smtClean="0"/>
                  <a:t> mix of the 12 </a:t>
                </a:r>
                <a:r>
                  <a:rPr lang="en-US" sz="900" dirty="0" err="1" smtClean="0"/>
                  <a:t>Nextera</a:t>
                </a:r>
                <a:r>
                  <a:rPr lang="en-US" sz="900" dirty="0" smtClean="0"/>
                  <a:t> N-series Index primers (i.e., mix </a:t>
                </a:r>
                <a:r>
                  <a:rPr lang="en-US" sz="900" dirty="0"/>
                  <a:t>2 </a:t>
                </a:r>
                <a:r>
                  <a:rPr lang="en-US" sz="900" dirty="0" err="1"/>
                  <a:t>μL</a:t>
                </a:r>
                <a:r>
                  <a:rPr lang="en-US" sz="900" dirty="0"/>
                  <a:t> </a:t>
                </a:r>
                <a:r>
                  <a:rPr lang="en-US" sz="900" dirty="0" smtClean="0"/>
                  <a:t>of each primer) and sequence the index</a:t>
                </a: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5875633" y="4559303"/>
                <a:ext cx="1985667" cy="78483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sz="900" dirty="0" smtClean="0"/>
                  <a:t>- Aspirate supernatant carefully</a:t>
                </a:r>
              </a:p>
              <a:p>
                <a:pPr lvl="0"/>
                <a:endParaRPr lang="en-US" sz="900" dirty="0" smtClean="0"/>
              </a:p>
              <a:p>
                <a:pPr lvl="0"/>
                <a:r>
                  <a:rPr lang="en-US" sz="900" dirty="0" smtClean="0"/>
                  <a:t>- In </a:t>
                </a:r>
                <a:r>
                  <a:rPr lang="en-US" sz="900" dirty="0"/>
                  <a:t>order to avoid losing the sample, be sure not to aspirate beads in the pipette tip together with the </a:t>
                </a:r>
                <a:r>
                  <a:rPr lang="en-US" sz="900" dirty="0" smtClean="0"/>
                  <a:t>solution</a:t>
                </a:r>
                <a:endParaRPr lang="fr-FR" sz="900" dirty="0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5867167" y="6322722"/>
                <a:ext cx="2145412" cy="18928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r>
                  <a:rPr lang="en-US" sz="900" dirty="0" smtClean="0"/>
                  <a:t>- If processing several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libraries prepared from different groups of samples, first quantify each library individually, then prepare a mix  by adding equal quantities of each library and quantify dilutions of the pool as indicated</a:t>
                </a:r>
              </a:p>
              <a:p>
                <a:pPr lvl="0"/>
                <a:endParaRPr lang="en-US" sz="900" dirty="0" smtClean="0"/>
              </a:p>
              <a:p>
                <a:endParaRPr lang="en-US" sz="900" dirty="0" smtClean="0"/>
              </a:p>
              <a:p>
                <a:r>
                  <a:rPr lang="en-US" sz="900" dirty="0" smtClean="0"/>
                  <a:t>- Quantify </a:t>
                </a:r>
                <a:r>
                  <a:rPr lang="en-US" sz="900" dirty="0"/>
                  <a:t>the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library by selecting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fragments in </a:t>
                </a:r>
                <a:r>
                  <a:rPr lang="en-US" sz="900" dirty="0"/>
                  <a:t>the </a:t>
                </a:r>
                <a:r>
                  <a:rPr lang="en-US" sz="900" dirty="0" smtClean="0"/>
                  <a:t>150 </a:t>
                </a:r>
                <a:r>
                  <a:rPr lang="en-US" sz="900" dirty="0" err="1"/>
                  <a:t>bp</a:t>
                </a:r>
                <a:r>
                  <a:rPr lang="en-US" sz="900" dirty="0"/>
                  <a:t> – </a:t>
                </a:r>
                <a:r>
                  <a:rPr lang="en-US" sz="900" dirty="0" smtClean="0"/>
                  <a:t>1,500 </a:t>
                </a:r>
                <a:r>
                  <a:rPr lang="en-US" sz="900" dirty="0" err="1"/>
                  <a:t>bp</a:t>
                </a:r>
                <a:r>
                  <a:rPr lang="en-US" sz="900" dirty="0"/>
                  <a:t> range</a:t>
                </a:r>
                <a:r>
                  <a:rPr lang="fr-FR" sz="900" dirty="0"/>
                  <a:t> </a:t>
                </a:r>
              </a:p>
              <a:p>
                <a:pPr lvl="0"/>
                <a:endParaRPr lang="fr-FR" sz="900" dirty="0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5862933" y="8634373"/>
                <a:ext cx="2149646" cy="18928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/>
                <a:endParaRPr lang="en-US" sz="900" dirty="0" smtClean="0"/>
              </a:p>
              <a:p>
                <a:pPr lvl="0"/>
                <a:r>
                  <a:rPr lang="en-US" sz="900" dirty="0" smtClean="0"/>
                  <a:t>- In general, sequence the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library at a concentration of 6 – 12 </a:t>
                </a:r>
                <a:r>
                  <a:rPr lang="en-US" sz="900" dirty="0" err="1" smtClean="0"/>
                  <a:t>pM</a:t>
                </a:r>
                <a:r>
                  <a:rPr lang="en-US" sz="900" dirty="0" smtClean="0"/>
                  <a:t>  </a:t>
                </a:r>
              </a:p>
              <a:p>
                <a:pPr lvl="0"/>
                <a:endParaRPr lang="en-US" sz="900" dirty="0"/>
              </a:p>
              <a:p>
                <a:pPr lvl="0"/>
                <a:r>
                  <a:rPr lang="en-US" sz="900" dirty="0" smtClean="0"/>
                  <a:t>- Add 10% of </a:t>
                </a:r>
                <a:r>
                  <a:rPr lang="en-US" sz="900" dirty="0" err="1" smtClean="0"/>
                  <a:t>PhiX</a:t>
                </a:r>
                <a:r>
                  <a:rPr lang="en-US" sz="900" dirty="0" smtClean="0"/>
                  <a:t> Sequencing              Control library to the final </a:t>
                </a:r>
                <a:r>
                  <a:rPr lang="en-US" sz="900" dirty="0" err="1" smtClean="0"/>
                  <a:t>nanoCAGE</a:t>
                </a:r>
                <a:r>
                  <a:rPr lang="en-US" sz="900" dirty="0" smtClean="0"/>
                  <a:t> sequencing sample </a:t>
                </a:r>
              </a:p>
              <a:p>
                <a:pPr lvl="0"/>
                <a:endParaRPr lang="en-US" sz="900" dirty="0" smtClean="0"/>
              </a:p>
              <a:p>
                <a:pPr lvl="0"/>
                <a:r>
                  <a:rPr lang="en-US" sz="900" dirty="0" smtClean="0"/>
                  <a:t>- Output sequencing data as FASTQ files for bioinformatics analysis and </a:t>
                </a:r>
                <a:r>
                  <a:rPr lang="en-US" sz="900" dirty="0" err="1" smtClean="0"/>
                  <a:t>demultiplexing</a:t>
                </a:r>
                <a:r>
                  <a:rPr lang="en-US" sz="900" dirty="0" smtClean="0"/>
                  <a:t> based on barcode, index, and UMI </a:t>
                </a:r>
                <a:r>
                  <a:rPr lang="en-US" sz="900" dirty="0" err="1" smtClean="0"/>
                  <a:t>informations</a:t>
                </a:r>
                <a:endParaRPr lang="en-US" sz="900" dirty="0" smtClean="0"/>
              </a:p>
              <a:p>
                <a:pPr lvl="0"/>
                <a:endParaRPr lang="fr-FR" sz="900" dirty="0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1456267" y="1174252"/>
                <a:ext cx="218016" cy="177800"/>
              </a:xfrm>
              <a:prstGeom prst="rect">
                <a:avLst/>
              </a:prstGeom>
              <a:solidFill>
                <a:srgbClr val="F0C9FF"/>
              </a:solidFill>
              <a:ln>
                <a:solidFill>
                  <a:srgbClr val="F0C9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1655111" y="3392516"/>
                <a:ext cx="218016" cy="177800"/>
              </a:xfrm>
              <a:prstGeom prst="rect">
                <a:avLst/>
              </a:prstGeom>
              <a:solidFill>
                <a:srgbClr val="F0C9FF"/>
              </a:solidFill>
              <a:ln>
                <a:solidFill>
                  <a:srgbClr val="F0C9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1659344" y="4555070"/>
                <a:ext cx="218016" cy="148163"/>
              </a:xfrm>
              <a:prstGeom prst="rect">
                <a:avLst/>
              </a:prstGeom>
              <a:solidFill>
                <a:srgbClr val="F0C9FF"/>
              </a:solidFill>
              <a:ln>
                <a:solidFill>
                  <a:srgbClr val="F0C9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1674280" y="6400803"/>
                <a:ext cx="218016" cy="148163"/>
              </a:xfrm>
              <a:prstGeom prst="rect">
                <a:avLst/>
              </a:prstGeom>
              <a:solidFill>
                <a:srgbClr val="F0C9FF"/>
              </a:solidFill>
              <a:ln>
                <a:solidFill>
                  <a:srgbClr val="F0C9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1695445" y="8660442"/>
                <a:ext cx="218016" cy="148163"/>
              </a:xfrm>
              <a:prstGeom prst="rect">
                <a:avLst/>
              </a:prstGeom>
              <a:solidFill>
                <a:srgbClr val="F0C9FF"/>
              </a:solidFill>
              <a:ln>
                <a:solidFill>
                  <a:srgbClr val="F0C9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6200" y="-2578100"/>
              <a:ext cx="2705096" cy="8028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28859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2547</Words>
  <Application>Microsoft Macintosh PowerPoint</Application>
  <PresentationFormat>On-screen Show (4:3)</PresentationFormat>
  <Paragraphs>282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>RIKEN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Stephane Poulain</dc:creator>
  <cp:lastModifiedBy>Stephane Poulain</cp:lastModifiedBy>
  <cp:revision>1</cp:revision>
  <dcterms:created xsi:type="dcterms:W3CDTF">2015-10-14T04:42:37Z</dcterms:created>
  <dcterms:modified xsi:type="dcterms:W3CDTF">2015-10-14T04:43:33Z</dcterms:modified>
</cp:coreProperties>
</file>

<file path=docProps/thumbnail.jpeg>
</file>